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381" r:id="rId2"/>
    <p:sldId id="412" r:id="rId3"/>
    <p:sldId id="282" r:id="rId4"/>
    <p:sldId id="415" r:id="rId5"/>
    <p:sldId id="383" r:id="rId6"/>
    <p:sldId id="384" r:id="rId7"/>
    <p:sldId id="285" r:id="rId8"/>
    <p:sldId id="286" r:id="rId9"/>
    <p:sldId id="287" r:id="rId10"/>
    <p:sldId id="298" r:id="rId11"/>
    <p:sldId id="323" r:id="rId12"/>
    <p:sldId id="413" r:id="rId13"/>
    <p:sldId id="283" r:id="rId14"/>
    <p:sldId id="329" r:id="rId15"/>
    <p:sldId id="414" r:id="rId16"/>
    <p:sldId id="331" r:id="rId17"/>
    <p:sldId id="339" r:id="rId18"/>
    <p:sldId id="334" r:id="rId19"/>
    <p:sldId id="333" r:id="rId20"/>
    <p:sldId id="318" r:id="rId21"/>
    <p:sldId id="416" r:id="rId22"/>
    <p:sldId id="288" r:id="rId23"/>
    <p:sldId id="289" r:id="rId24"/>
    <p:sldId id="290" r:id="rId25"/>
    <p:sldId id="291" r:id="rId26"/>
    <p:sldId id="294" r:id="rId27"/>
    <p:sldId id="295" r:id="rId28"/>
    <p:sldId id="292" r:id="rId29"/>
    <p:sldId id="296" r:id="rId30"/>
    <p:sldId id="335" r:id="rId31"/>
    <p:sldId id="336" r:id="rId32"/>
    <p:sldId id="337" r:id="rId33"/>
    <p:sldId id="317" r:id="rId34"/>
    <p:sldId id="417" r:id="rId35"/>
    <p:sldId id="311" r:id="rId36"/>
    <p:sldId id="312" r:id="rId37"/>
    <p:sldId id="313" r:id="rId38"/>
    <p:sldId id="418" r:id="rId39"/>
    <p:sldId id="297" r:id="rId40"/>
    <p:sldId id="419" r:id="rId41"/>
    <p:sldId id="301" r:id="rId42"/>
    <p:sldId id="302" r:id="rId43"/>
    <p:sldId id="303" r:id="rId44"/>
    <p:sldId id="300" r:id="rId45"/>
    <p:sldId id="422" r:id="rId46"/>
    <p:sldId id="426" r:id="rId47"/>
    <p:sldId id="304" r:id="rId48"/>
    <p:sldId id="421" r:id="rId49"/>
    <p:sldId id="305" r:id="rId50"/>
    <p:sldId id="280" r:id="rId51"/>
    <p:sldId id="306" r:id="rId52"/>
    <p:sldId id="307" r:id="rId53"/>
    <p:sldId id="308" r:id="rId54"/>
    <p:sldId id="338" r:id="rId55"/>
    <p:sldId id="309" r:id="rId56"/>
    <p:sldId id="420" r:id="rId57"/>
    <p:sldId id="320" r:id="rId58"/>
    <p:sldId id="423" r:id="rId59"/>
    <p:sldId id="424" r:id="rId60"/>
    <p:sldId id="425" r:id="rId61"/>
    <p:sldId id="366" r:id="rId6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410" autoAdjust="0"/>
  </p:normalViewPr>
  <p:slideViewPr>
    <p:cSldViewPr snapToGrid="0">
      <p:cViewPr varScale="1">
        <p:scale>
          <a:sx n="101" d="100"/>
          <a:sy n="101" d="100"/>
        </p:scale>
        <p:origin x="954" y="108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96ED-5E68-4B44-B253-74A6B23E0D75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9CD6-A172-4B8B-A1E7-6B85C1C77C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179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29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859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752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77343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91889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4989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7976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19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18784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8102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52406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0919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447769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610220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55086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71377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68281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31296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3404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49878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214295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190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592909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82477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40906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86173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9326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14571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4076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63076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9270649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58987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97407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045518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991375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08892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924228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974710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8384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72247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80821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539829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959445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34597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723269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104561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366546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327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14793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99899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801763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274953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45181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83820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052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887953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1674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0102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0177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Q_bar set so that the maginal</a:t>
            </a: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474770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141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FFA-9D1A-4330-9951-DABB34E5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65521-16B0-4F66-85F0-55D42A5E0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2AD5-04ED-471E-BA7C-4831E8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B8B4-C700-41F0-B6C9-81209634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35A5-31DA-4BA6-9CCE-322B6A0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11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CEF-4875-499E-9120-985CD1D5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19E50-C9C8-443C-97D9-20562449D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576EF-C1DE-4C15-8D82-83A09EE5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74C1-49C1-4545-8E2B-69D749A0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2F547-1856-45C3-B2A2-EB181B8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03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DDA8F-D036-4768-A58A-A83B572D0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8DB6-6C0A-4181-9F55-97CA06D9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A626-0132-4015-B68A-1934D80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E6CD-1987-4A46-B9DD-2026247B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1DD5-BBF3-4D55-A618-82E2710C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16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B7E-6AAA-4A80-9A6D-14E274F1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6BA5-7F07-4EDD-8D5D-A4E5BCAE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ACE5-EF65-45A8-84A7-282E1AC5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C34B-188A-47A9-B4AD-8D8901E5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3D3A-D803-431B-A7F4-DEBBA450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41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1A82-D520-4E18-B991-88488A05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21A-8039-40D8-8BF3-11AA38B8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F197-00D2-4F2B-AEA7-23A8A7A0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8409-D3FE-4151-9B6C-B1C5089F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EEB1-BE45-4B9E-A565-53593E3D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3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8EF5-FF45-415D-8D33-D1506B1D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8C23-D079-493A-B732-EC264822D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92C-4C49-48C0-8680-DC0B2644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FC6F-BF12-4859-8ECE-6731147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A946-4580-4937-84B5-3CC9C2B7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E52E4-91E7-42B3-A101-B45964F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45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DD8-4204-4150-AD6E-2CA9D82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C499-7409-4E0C-9AB5-D3F0A68D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DED4C-D3A6-4D0F-A8A5-72381447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96541-DFFA-48E6-9153-7427D6111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DA8F3-B2E2-461C-9F08-387CD43A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1D8CE-048D-4BC4-B8BD-261470DA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7704E-6FCC-4C4A-B115-4F7F71FA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7D539-45E7-442E-8AA8-2B514F88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152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5B3D-A895-48C4-8771-C73F349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E7767-8A6E-441A-B5F3-AE2E2AE0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AD99-97E3-45D9-B8AA-0EE56D2B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8856-6D8E-4D32-866A-7EADAF8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7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D3D7D-A68B-4112-B083-09E42F61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3406-78F5-4FB5-A427-8DEC922E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06C0-5483-4749-AADD-089D3903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11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DCB1-44CE-48A3-B695-6729ACC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516D8-1CFF-4D5B-9E55-8ED61D11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322E-23F8-48D4-8C17-A8CC00AF3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26037-B8E3-492C-8079-AE3D656D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C5BCB-4EDE-46A0-8CC2-87412A19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6CF9-D190-4973-A74D-C94FAAF4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171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8785-B6E1-4102-840F-D567877F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193E-B845-404E-A9CF-0F8DF7046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E95B-A2EF-4905-88A8-366AFFE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0EB9-FE68-4708-A66A-8C010E46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D78F-C197-4AAD-A917-5F03759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A304-74C4-4433-83DB-F854A0DC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157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66783-F655-41DF-A6B6-45A9FEC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A6AF-D6CC-45E4-8C35-74B5C6288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BFC0B-6180-4C84-825B-36B8D517D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81774-1402-4776-8C6D-221A2E9FF79D}" type="datetimeFigureOut">
              <a:rPr lang="cs-CZ" smtClean="0"/>
              <a:t>11.03.2024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50EB-9A44-4B1E-AD03-FDC0BBFA8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FE62-2CB8-4304-8181-B190F867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851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C33-7623-4C74-A8CC-603D356B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000" y="4195010"/>
            <a:ext cx="11175999" cy="2387600"/>
          </a:xfrm>
        </p:spPr>
        <p:txBody>
          <a:bodyPr>
            <a:normAutofit/>
          </a:bodyPr>
          <a:lstStyle/>
          <a:p>
            <a:r>
              <a:rPr lang="cs-CZ" err="1"/>
              <a:t>Topic</a:t>
            </a:r>
            <a:r>
              <a:rPr lang="cs-CZ"/>
              <a:t> </a:t>
            </a:r>
            <a:r>
              <a:rPr lang="en-US"/>
              <a:t>3</a:t>
            </a:r>
            <a:r>
              <a:rPr lang="cs-CZ"/>
              <a:t>: </a:t>
            </a:r>
            <a:r>
              <a:rPr lang="en-US"/>
              <a:t>Anticompetitive strategies</a:t>
            </a:r>
            <a:endParaRPr lang="cs-CZ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D5E7-AD68-4694-80D1-73256C2A370E}"/>
              </a:ext>
            </a:extLst>
          </p:cNvPr>
          <p:cNvSpPr txBox="1"/>
          <p:nvPr/>
        </p:nvSpPr>
        <p:spPr>
          <a:xfrm>
            <a:off x="606830" y="0"/>
            <a:ext cx="875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/>
              <a:t>Industrial</a:t>
            </a:r>
            <a:r>
              <a:rPr lang="cs-CZ" sz="3200" dirty="0"/>
              <a:t> </a:t>
            </a:r>
            <a:r>
              <a:rPr lang="cs-CZ" sz="3200" dirty="0" err="1"/>
              <a:t>Organisation</a:t>
            </a:r>
            <a:r>
              <a:rPr lang="cs-CZ" sz="3200" dirty="0"/>
              <a:t> / Matěj Bajgar</a:t>
            </a:r>
          </a:p>
        </p:txBody>
      </p:sp>
      <p:pic>
        <p:nvPicPr>
          <p:cNvPr id="3" name="Picture 2" descr="Anti-Competitive Practices by Retail Giants">
            <a:extLst>
              <a:ext uri="{FF2B5EF4-FFF2-40B4-BE49-F238E27FC236}">
                <a16:creationId xmlns:a16="http://schemas.microsoft.com/office/drawing/2014/main" id="{CDDBBD5B-0AE5-4D59-8D4C-AD29571E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5126"/>
            <a:ext cx="121920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03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BF33C5-A5AD-44A4-8D27-86453754A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79608">
            <a:off x="1133190" y="903185"/>
            <a:ext cx="9604999" cy="460727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Basic model of entry deterrence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873C9A6-F411-49EE-A931-F8AACA1E7FF5}"/>
                  </a:ext>
                </a:extLst>
              </p:cNvPr>
              <p:cNvSpPr/>
              <p:nvPr/>
            </p:nvSpPr>
            <p:spPr>
              <a:xfrm>
                <a:off x="767178" y="5029366"/>
                <a:ext cx="10862569" cy="1679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en-US" sz="2400">
                    <a:solidFill>
                      <a:prstClr val="black"/>
                    </a:solidFill>
                  </a:rPr>
                  <a:t>If </a:t>
                </a:r>
                <a:r>
                  <a:rPr lang="en-US" sz="2400" dirty="0">
                    <a:solidFill>
                      <a:prstClr val="black"/>
                    </a:solidFill>
                  </a:rPr>
                  <a:t>the entrant does not let themselves be intimidated and enters, the </a:t>
                </a:r>
                <a:r>
                  <a:rPr lang="cs-CZ" sz="2400" dirty="0">
                    <a:solidFill>
                      <a:prstClr val="black"/>
                    </a:solidFill>
                  </a:rPr>
                  <a:t>second</a:t>
                </a:r>
                <a:r>
                  <a:rPr lang="en-US" sz="2400" dirty="0">
                    <a:solidFill>
                      <a:prstClr val="black"/>
                    </a:solidFill>
                  </a:rPr>
                  <a:t> stage is a Cournot game </a:t>
                </a:r>
                <a:r>
                  <a:rPr lang="en-US" sz="2400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 the incumbent sets q</a:t>
                </a:r>
                <a:r>
                  <a:rPr lang="cs-CZ" sz="2400" baseline="-25000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en-US" sz="2400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 &lt;</a:t>
                </a:r>
                <a:r>
                  <a:rPr lang="cs-CZ" sz="2400" dirty="0">
                    <a:solidFill>
                      <a:prstClr val="black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cs-CZ" sz="2400" dirty="0">
                  <a:solidFill>
                    <a:prstClr val="black"/>
                  </a:solidFill>
                </a:endParaRPr>
              </a:p>
              <a:p>
                <a:pPr marL="228600" lvl="0" indent="-228600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pPr>
                <a:r>
                  <a:rPr lang="cs-CZ" sz="2400" dirty="0" err="1">
                    <a:solidFill>
                      <a:prstClr val="black"/>
                    </a:solidFill>
                  </a:rPr>
                  <a:t>Entrants</a:t>
                </a:r>
                <a:r>
                  <a:rPr lang="cs-CZ" sz="2400" dirty="0">
                    <a:solidFill>
                      <a:prstClr val="black"/>
                    </a:solidFill>
                  </a:rPr>
                  <a:t> </a:t>
                </a:r>
                <a:r>
                  <a:rPr lang="cs-CZ" sz="2400" dirty="0" err="1">
                    <a:solidFill>
                      <a:prstClr val="black"/>
                    </a:solidFill>
                  </a:rPr>
                  <a:t>knows</a:t>
                </a:r>
                <a:r>
                  <a:rPr lang="cs-CZ" sz="2400" dirty="0">
                    <a:solidFill>
                      <a:prstClr val="black"/>
                    </a:solidFill>
                  </a:rPr>
                  <a:t> </a:t>
                </a:r>
                <a:r>
                  <a:rPr lang="cs-CZ" sz="2400" dirty="0" err="1">
                    <a:solidFill>
                      <a:prstClr val="black"/>
                    </a:solidFill>
                  </a:rPr>
                  <a:t>that</a:t>
                </a:r>
                <a:r>
                  <a:rPr lang="cs-CZ" sz="2400" dirty="0">
                    <a:solidFill>
                      <a:prstClr val="black"/>
                    </a:solidFill>
                  </a:rPr>
                  <a:t> and </a:t>
                </a:r>
                <a:r>
                  <a:rPr lang="cs-CZ" sz="2400" dirty="0" err="1">
                    <a:solidFill>
                      <a:prstClr val="black"/>
                    </a:solidFill>
                  </a:rPr>
                  <a:t>enters</a:t>
                </a:r>
                <a:endParaRPr lang="en-US" sz="2400" dirty="0">
                  <a:solidFill>
                    <a:prstClr val="black"/>
                  </a:solidFill>
                </a:endParaRPr>
              </a:p>
              <a:p>
                <a:pPr lvl="0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400" dirty="0">
                    <a:solidFill>
                      <a:prstClr val="black"/>
                    </a:solidFill>
                    <a:sym typeface="Wingdings" panose="05000000000000000000" pitchFamily="2" charset="2"/>
                  </a:rPr>
                  <a:t> The equilibrium with no entry and quantity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cs-CZ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prstClr val="black"/>
                    </a:solidFill>
                  </a:rPr>
                  <a:t>is not subgame perfect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873C9A6-F411-49EE-A931-F8AACA1E7F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178" y="5029366"/>
                <a:ext cx="10862569" cy="1679819"/>
              </a:xfrm>
              <a:prstGeom prst="rect">
                <a:avLst/>
              </a:prstGeom>
              <a:blipFill>
                <a:blip r:embed="rId5"/>
                <a:stretch>
                  <a:fillRect l="-898" t="-5072" r="-954" b="-724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907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1022367" cy="4722249"/>
          </a:xfrm>
        </p:spPr>
        <p:txBody>
          <a:bodyPr>
            <a:normAutofit/>
          </a:bodyPr>
          <a:lstStyle/>
          <a:p>
            <a:r>
              <a:rPr lang="cs-CZ" sz="2400">
                <a:sym typeface="Wingdings" panose="05000000000000000000" pitchFamily="2" charset="2"/>
              </a:rPr>
              <a:t>A threat of deterrence not credible if the incumbent is motivated to not follow through in the 2nd round</a:t>
            </a:r>
          </a:p>
          <a:p>
            <a:r>
              <a:rPr lang="cs-CZ" sz="2400"/>
              <a:t>The incumbent has to commit through some irreversible (or costly-to-reverse) actions</a:t>
            </a:r>
          </a:p>
          <a:p>
            <a:pPr lvl="1"/>
            <a:r>
              <a:rPr lang="cs-CZ" sz="2000"/>
              <a:t>E.g. capacity investment</a:t>
            </a:r>
            <a:endParaRPr lang="cs-CZ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Role of commitment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71239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>
                <a:solidFill>
                  <a:srgbClr val="00B050"/>
                </a:solidFill>
              </a:rPr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3595629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rmAutofit/>
          </a:bodyPr>
          <a:lstStyle/>
          <a:p>
            <a:endParaRPr lang="cs-CZ" sz="2400"/>
          </a:p>
          <a:p>
            <a:pPr lvl="1"/>
            <a:endParaRPr lang="en-US" sz="2000" b="1"/>
          </a:p>
          <a:p>
            <a:pPr lvl="1"/>
            <a:r>
              <a:rPr lang="en-US" sz="2000" b="1"/>
              <a:t>Predatory</a:t>
            </a:r>
            <a:r>
              <a:rPr lang="cs-CZ" sz="2000" b="1"/>
              <a:t> conduct </a:t>
            </a:r>
            <a:r>
              <a:rPr lang="cs-CZ" sz="2000"/>
              <a:t>= conduct </a:t>
            </a:r>
            <a:r>
              <a:rPr lang="en-US" sz="2000"/>
              <a:t>profitable </a:t>
            </a:r>
            <a:r>
              <a:rPr lang="en-US" sz="2000" u="sng"/>
              <a:t>only if</a:t>
            </a:r>
            <a:r>
              <a:rPr lang="en-US" sz="2000"/>
              <a:t> preventing entry or leading to exit of rivals </a:t>
            </a:r>
            <a:endParaRPr lang="cs-CZ" sz="2000"/>
          </a:p>
          <a:p>
            <a:pPr lvl="2"/>
            <a:r>
              <a:rPr lang="en-US" sz="1800"/>
              <a:t>i.e. </a:t>
            </a:r>
            <a:r>
              <a:rPr lang="cs-CZ" sz="1800"/>
              <a:t>seemingly</a:t>
            </a:r>
            <a:r>
              <a:rPr lang="en-US" sz="1800"/>
              <a:t> irrational</a:t>
            </a:r>
          </a:p>
          <a:p>
            <a:pPr lvl="1"/>
            <a:r>
              <a:rPr lang="en-US" sz="2000" b="1"/>
              <a:t>Entry deterrence</a:t>
            </a:r>
            <a:r>
              <a:rPr lang="en-US" sz="2000"/>
              <a:t> </a:t>
            </a:r>
            <a:r>
              <a:rPr lang="cs-CZ" sz="2000"/>
              <a:t>=</a:t>
            </a:r>
            <a:r>
              <a:rPr lang="en-US" sz="2000"/>
              <a:t> aims to make entry </a:t>
            </a:r>
            <a:r>
              <a:rPr lang="cs-CZ" sz="2000"/>
              <a:t>unprofitable</a:t>
            </a:r>
            <a:endParaRPr lang="en-US" sz="2000"/>
          </a:p>
          <a:p>
            <a:pPr lvl="1"/>
            <a:r>
              <a:rPr lang="en-US" sz="2000" b="1"/>
              <a:t>Entry accommodation</a:t>
            </a:r>
            <a:r>
              <a:rPr lang="en-US" sz="2000"/>
              <a:t> = aims make entry less harmful to profits</a:t>
            </a:r>
            <a:endParaRPr lang="cs-CZ" sz="2000"/>
          </a:p>
          <a:p>
            <a:pPr lvl="1"/>
            <a:r>
              <a:rPr lang="en-US" sz="2000" b="1"/>
              <a:t>Entry blockaded</a:t>
            </a:r>
            <a:r>
              <a:rPr lang="en-US" sz="2000"/>
              <a:t> = entry unprofitable even without deterrence</a:t>
            </a:r>
            <a:endParaRPr lang="cs-CZ" sz="2000"/>
          </a:p>
          <a:p>
            <a:pPr lvl="2"/>
            <a:r>
              <a:rPr lang="cs-CZ" sz="1600"/>
              <a:t>because of natural (or innocent) entry barriers</a:t>
            </a:r>
            <a:endParaRPr lang="en-US" sz="1600"/>
          </a:p>
          <a:p>
            <a:pPr lvl="1"/>
            <a:r>
              <a:rPr lang="en-US" sz="2000" b="1"/>
              <a:t>Limit</a:t>
            </a:r>
            <a:r>
              <a:rPr lang="cs-CZ" sz="2000" b="1"/>
              <a:t> </a:t>
            </a:r>
            <a:r>
              <a:rPr lang="en-US" sz="2000" b="1"/>
              <a:t>pricing</a:t>
            </a:r>
            <a:r>
              <a:rPr lang="en-US" sz="2000"/>
              <a:t> = setting low price to deter entry</a:t>
            </a:r>
            <a:endParaRPr lang="cs-CZ" sz="2000"/>
          </a:p>
          <a:p>
            <a:endParaRPr lang="cs-CZ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/>
              <a:t>Some definitions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48539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1022367" cy="4722249"/>
              </a:xfrm>
            </p:spPr>
            <p:txBody>
              <a:bodyPr>
                <a:normAutofit/>
              </a:bodyPr>
              <a:lstStyle/>
              <a:p>
                <a:r>
                  <a:rPr lang="cs-CZ" sz="2400"/>
                  <a:t>Incumbent (firm 1) and a potential entrant (firm 2)</a:t>
                </a:r>
              </a:p>
              <a:p>
                <a:r>
                  <a:rPr lang="cs-CZ" sz="2400"/>
                  <a:t>Two-stage game: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/>
                  <a:t>The incumbent selects level of investment K</a:t>
                </a:r>
                <a:r>
                  <a:rPr lang="cs-CZ" sz="2000" baseline="-25000"/>
                  <a:t>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/>
                  <a:t>The entrant decides on entry and product-market decisions are taken</a:t>
                </a:r>
              </a:p>
              <a:p>
                <a:pPr lvl="2"/>
                <a:r>
                  <a:rPr lang="cs-CZ" b="1"/>
                  <a:t>If no entry</a:t>
                </a:r>
                <a:r>
                  <a:rPr lang="cs-CZ"/>
                  <a:t>: The incumbent is a monopoly</a:t>
                </a:r>
              </a:p>
              <a:p>
                <a:pPr lvl="2"/>
                <a:r>
                  <a:rPr lang="cs-CZ" b="1"/>
                  <a:t>If entry</a:t>
                </a:r>
                <a:r>
                  <a:rPr lang="cs-CZ"/>
                  <a:t>: The firms compete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/>
                  <a:t> (e.g. quantities, prices...)</a:t>
                </a:r>
              </a:p>
              <a:p>
                <a:r>
                  <a:rPr lang="cs-CZ" sz="2400"/>
                  <a:t>We want to compare (subgame-perfect Nash) equilibria with and without strategic considerations</a:t>
                </a:r>
              </a:p>
              <a:p>
                <a:pPr lvl="1"/>
                <a:r>
                  <a:rPr lang="cs-CZ" sz="2000"/>
                  <a:t>i.e., taking or not taking into account effects of own actions on the other player</a:t>
                </a:r>
                <a:endParaRPr lang="cs-CZ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1022367" cy="4722249"/>
              </a:xfrm>
              <a:blipFill>
                <a:blip r:embed="rId3"/>
                <a:stretch>
                  <a:fillRect l="-774" t="-18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Taxonomy of strategies: setup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276177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1146654" cy="5077342"/>
              </a:xfrm>
            </p:spPr>
            <p:txBody>
              <a:bodyPr>
                <a:normAutofit/>
              </a:bodyPr>
              <a:lstStyle/>
              <a:p>
                <a:r>
                  <a:rPr lang="cs-CZ" sz="2000"/>
                  <a:t>To deter entry, the incumbent has to set K1 such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cs-CZ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cs-CZ" sz="2000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cs-CZ" sz="2000"/>
              </a:p>
              <a:p>
                <a:r>
                  <a:rPr lang="cs-CZ" sz="2000"/>
                  <a:t>The effect of incumbent‘s investment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200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20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cs-CZ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cs-CZ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cs-CZ" sz="2000"/>
              </a:p>
              <a:p>
                <a:endParaRPr lang="cs-CZ" sz="2000"/>
              </a:p>
              <a:p>
                <a:endParaRPr lang="cs-CZ" sz="200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cs-CZ" sz="2000"/>
                  <a:t> </a:t>
                </a:r>
                <a:r>
                  <a:rPr lang="cs-CZ" sz="2000">
                    <a:sym typeface="Wingdings" panose="05000000000000000000" pitchFamily="2" charset="2"/>
                  </a:rPr>
                  <a:t> Investment makes the incumbent „tough“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cs-CZ" sz="2000"/>
                  <a:t> </a:t>
                </a:r>
                <a:r>
                  <a:rPr lang="cs-CZ" sz="2000">
                    <a:sym typeface="Wingdings" panose="05000000000000000000" pitchFamily="2" charset="2"/>
                  </a:rPr>
                  <a:t> Investment makes the incumbent „soft“</a:t>
                </a:r>
              </a:p>
              <a:p>
                <a:r>
                  <a:rPr lang="cs-CZ" sz="2000">
                    <a:sym typeface="Wingdings" panose="05000000000000000000" pitchFamily="2" charset="2"/>
                  </a:rPr>
                  <a:t>Deterrence requires </a:t>
                </a:r>
              </a:p>
              <a:p>
                <a:pPr lvl="1"/>
                <a:r>
                  <a:rPr lang="cs-CZ" sz="1800">
                    <a:sym typeface="Wingdings" panose="05000000000000000000" pitchFamily="2" charset="2"/>
                  </a:rPr>
                  <a:t>overinvestment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800">
                    <a:sym typeface="Wingdings" panose="05000000000000000000" pitchFamily="2" charset="2"/>
                  </a:rPr>
                  <a:t> makes the incumbent tough</a:t>
                </a:r>
              </a:p>
              <a:p>
                <a:pPr lvl="1"/>
                <a:r>
                  <a:rPr lang="cs-CZ" sz="1800">
                    <a:sym typeface="Wingdings" panose="05000000000000000000" pitchFamily="2" charset="2"/>
                  </a:rPr>
                  <a:t>underinvestment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8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800">
                    <a:sym typeface="Wingdings" panose="05000000000000000000" pitchFamily="2" charset="2"/>
                  </a:rPr>
                  <a:t> it makes them soft</a:t>
                </a:r>
                <a:endParaRPr lang="cs-CZ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1146654" cy="5077342"/>
              </a:xfrm>
              <a:blipFill>
                <a:blip r:embed="rId3"/>
                <a:stretch>
                  <a:fillRect l="-492" t="-132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Taxonomy of strategies: entry deterrence</a:t>
            </a:r>
            <a:endParaRPr lang="cs-CZ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B2FF0-D704-4A8E-978C-E721BC42E09B}"/>
              </a:ext>
            </a:extLst>
          </p:cNvPr>
          <p:cNvSpPr txBox="1"/>
          <p:nvPr/>
        </p:nvSpPr>
        <p:spPr>
          <a:xfrm>
            <a:off x="4290505" y="3105834"/>
            <a:ext cx="12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rgbClr val="00B050"/>
                </a:solidFill>
              </a:rPr>
              <a:t>Direct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856204-1918-4F35-92F8-F73D6BF43D5E}"/>
              </a:ext>
            </a:extLst>
          </p:cNvPr>
          <p:cNvSpPr txBox="1"/>
          <p:nvPr/>
        </p:nvSpPr>
        <p:spPr>
          <a:xfrm>
            <a:off x="5292941" y="3105833"/>
            <a:ext cx="193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rgbClr val="FF0000"/>
                </a:solidFill>
              </a:rPr>
              <a:t>Strategic effect on deterrence (SED)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693D8E-3331-416C-97C7-3C040A9608E7}"/>
              </a:ext>
            </a:extLst>
          </p:cNvPr>
          <p:cNvSpPr txBox="1"/>
          <p:nvPr/>
        </p:nvSpPr>
        <p:spPr>
          <a:xfrm>
            <a:off x="7092704" y="3134547"/>
            <a:ext cx="143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chemeClr val="bg1">
                    <a:lumMod val="65000"/>
                  </a:schemeClr>
                </a:solidFill>
              </a:rPr>
              <a:t>0 (envelope theorem)</a:t>
            </a:r>
          </a:p>
        </p:txBody>
      </p:sp>
    </p:spTree>
    <p:extLst>
      <p:ext uri="{BB962C8B-B14F-4D97-AF65-F5344CB8AC3E}">
        <p14:creationId xmlns:p14="http://schemas.microsoft.com/office/powerpoint/2010/main" val="201524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1146654" cy="50773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400" b="1"/>
              <a:t>Direct or indirect effect? What is the effect on the incumbent?</a:t>
            </a:r>
          </a:p>
          <a:p>
            <a:r>
              <a:rPr lang="cs-CZ" sz="2400"/>
              <a:t>Capacity investment</a:t>
            </a:r>
          </a:p>
          <a:p>
            <a:r>
              <a:rPr lang="cs-CZ" sz="2400"/>
              <a:t>Negative advertising about the entrant</a:t>
            </a:r>
          </a:p>
          <a:p>
            <a:r>
              <a:rPr lang="cs-CZ" sz="2400"/>
              <a:t>R&amp;D investment</a:t>
            </a:r>
          </a:p>
          <a:p>
            <a:r>
              <a:rPr lang="cs-CZ" sz="2400"/>
              <a:t>Advertising to promote a brand</a:t>
            </a:r>
          </a:p>
          <a:p>
            <a:r>
              <a:rPr lang="cs-CZ" sz="2400"/>
              <a:t>Acquiring a key supplier</a:t>
            </a:r>
          </a:p>
          <a:p>
            <a:r>
              <a:rPr lang="cs-CZ" sz="2400"/>
              <a:t>Introducing new products</a:t>
            </a:r>
          </a:p>
          <a:p>
            <a:r>
              <a:rPr lang="cs-CZ" sz="2400"/>
              <a:t>Lobbying for tougher regulation</a:t>
            </a:r>
          </a:p>
          <a:p>
            <a:r>
              <a:rPr lang="cs-CZ" sz="2400"/>
              <a:t>Advertising to popularise a type of product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Taxonomy of strategies: entry deterrence</a:t>
            </a:r>
            <a:endParaRPr lang="cs-CZ" dirty="0"/>
          </a:p>
        </p:txBody>
      </p:sp>
      <p:pic>
        <p:nvPicPr>
          <p:cNvPr id="8" name="Picture 2" descr="Download Question Mark Question Response Royalty-Free Stock Illustration  Image - Pixabay">
            <a:extLst>
              <a:ext uri="{FF2B5EF4-FFF2-40B4-BE49-F238E27FC236}">
                <a16:creationId xmlns:a16="http://schemas.microsoft.com/office/drawing/2014/main" id="{28717DC9-DBBA-4FA3-96CD-4F940F02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027" y="1184598"/>
            <a:ext cx="2900973" cy="290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85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3450" y="2324100"/>
                <a:ext cx="11157936" cy="4449562"/>
              </a:xfrm>
            </p:spPr>
            <p:txBody>
              <a:bodyPr>
                <a:normAutofit/>
              </a:bodyPr>
              <a:lstStyle/>
              <a:p>
                <a:endParaRPr lang="cs-CZ" sz="20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cs-CZ" sz="2000" b="1">
                    <a:sym typeface="Wingdings" panose="05000000000000000000" pitchFamily="2" charset="2"/>
                  </a:rPr>
                  <a:t>Definitions</a:t>
                </a:r>
                <a:r>
                  <a:rPr lang="cs-CZ" sz="2000">
                    <a:sym typeface="Wingdings" panose="05000000000000000000" pitchFamily="2" charset="2"/>
                  </a:rPr>
                  <a:t> </a:t>
                </a:r>
              </a:p>
              <a:p>
                <a:pPr marL="0" indent="0">
                  <a:buNone/>
                </a:pPr>
                <a:endParaRPr lang="cs-CZ" sz="20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000">
                    <a:sym typeface="Wingdings" panose="05000000000000000000" pitchFamily="2" charset="2"/>
                  </a:rPr>
                  <a:t>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sz="2000"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000" b="1" i="0" smtClean="0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cs-CZ" sz="2000" b="1">
                    <a:sym typeface="Wingdings" panose="05000000000000000000" pitchFamily="2" charset="2"/>
                  </a:rPr>
                  <a:t>trategic substitutes </a:t>
                </a:r>
                <a:r>
                  <a:rPr lang="cs-CZ" sz="2000">
                    <a:sym typeface="Wingdings" panose="05000000000000000000" pitchFamily="2" charset="2"/>
                  </a:rPr>
                  <a:t>if reaction curves are downward sloping,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:pPr lvl="1"/>
                <a:r>
                  <a:rPr lang="cs-CZ" sz="2000">
                    <a:sym typeface="Wingdings" panose="05000000000000000000" pitchFamily="2" charset="2"/>
                  </a:rPr>
                  <a:t>Example: quantities  If firm 1 increases quantity, firm 2 wants to reduce quantity</a:t>
                </a:r>
              </a:p>
              <a:p>
                <a:pPr marL="0" indent="0">
                  <a:buNone/>
                </a:pPr>
                <a:endParaRPr lang="cs-CZ" sz="20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000">
                    <a:sym typeface="Wingdings" panose="05000000000000000000" pitchFamily="2" charset="2"/>
                  </a:rPr>
                  <a:t>Actions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sz="2000">
                    <a:sym typeface="Wingdings" panose="05000000000000000000" pitchFamily="2" charset="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cs-CZ" sz="2000" b="1" i="1">
                        <a:latin typeface="Cambria Math" panose="02040503050406030204" pitchFamily="18" charset="0"/>
                      </a:rPr>
                      <m:t>𝐬</m:t>
                    </m:r>
                  </m:oMath>
                </a14:m>
                <a:r>
                  <a:rPr lang="cs-CZ" sz="2000" b="1">
                    <a:sym typeface="Wingdings" panose="05000000000000000000" pitchFamily="2" charset="2"/>
                  </a:rPr>
                  <a:t>trategic complements </a:t>
                </a:r>
                <a:r>
                  <a:rPr lang="cs-CZ" sz="2000">
                    <a:sym typeface="Wingdings" panose="05000000000000000000" pitchFamily="2" charset="2"/>
                  </a:rPr>
                  <a:t>if reaction curves are upward sloping, i.e.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bSup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cs-CZ" sz="20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:pPr lvl="1"/>
                <a:r>
                  <a:rPr lang="cs-CZ" sz="2000">
                    <a:sym typeface="Wingdings" panose="05000000000000000000" pitchFamily="2" charset="2"/>
                  </a:rPr>
                  <a:t>Example: prices  If firm 1 increases price, firm 2 also wants to increase price</a:t>
                </a:r>
              </a:p>
              <a:p>
                <a:pPr marL="457200" lvl="1" indent="0">
                  <a:buNone/>
                </a:pPr>
                <a:endParaRPr lang="cs-CZ" sz="20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3450" y="2324100"/>
                <a:ext cx="11157936" cy="4449562"/>
              </a:xfrm>
              <a:blipFill>
                <a:blip r:embed="rId3"/>
                <a:stretch>
                  <a:fillRect l="-54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004612" cy="1325563"/>
          </a:xfrm>
        </p:spPr>
        <p:txBody>
          <a:bodyPr/>
          <a:lstStyle/>
          <a:p>
            <a:r>
              <a:rPr lang="cs-CZ"/>
              <a:t>Strategic substitutes and complements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199863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81074" y="1228725"/>
                <a:ext cx="11210925" cy="5544937"/>
              </a:xfrm>
            </p:spPr>
            <p:txBody>
              <a:bodyPr>
                <a:noAutofit/>
              </a:bodyPr>
              <a:lstStyle/>
              <a:p>
                <a:r>
                  <a:rPr lang="cs-CZ" sz="1900"/>
                  <a:t>To accommodate entry, the incumbent has to set K</a:t>
                </a:r>
                <a:r>
                  <a:rPr lang="cs-CZ" sz="1900" baseline="-25000"/>
                  <a:t>1</a:t>
                </a:r>
                <a:r>
                  <a:rPr lang="cs-CZ" sz="1900"/>
                  <a:t> to increase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19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1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cs-CZ" sz="19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cs-CZ" sz="19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cs-CZ" sz="1900" i="1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19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cs-CZ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cs-CZ" sz="1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cs-CZ" sz="19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19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cs-CZ" sz="1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cs-CZ" sz="1900"/>
              </a:p>
              <a:p>
                <a:r>
                  <a:rPr lang="cs-CZ" sz="1900"/>
                  <a:t>The effect of incumbent‘s investment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/>
                  <a:t> is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cs-CZ" sz="19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cs-CZ" sz="19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19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19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cs-CZ" sz="19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19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cs-CZ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cs-CZ" sz="19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cs-CZ" sz="19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cs-CZ" sz="1900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1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1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cs-CZ" sz="1900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cs-CZ" sz="19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cs-CZ" sz="1900" b="0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cs-CZ" sz="1900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cs-CZ" sz="1900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cs-CZ" sz="1900"/>
              </a:p>
              <a:p>
                <a:pPr marL="0" indent="0">
                  <a:buNone/>
                </a:pPr>
                <a:endParaRPr lang="cs-CZ" sz="1900">
                  <a:sym typeface="Wingdings" panose="05000000000000000000" pitchFamily="2" charset="2"/>
                </a:endParaRPr>
              </a:p>
              <a:p>
                <a:r>
                  <a:rPr lang="cs-CZ" sz="1900">
                    <a:sym typeface="Wingdings" panose="05000000000000000000" pitchFamily="2" charset="2"/>
                  </a:rPr>
                  <a:t>Accommodation requires </a:t>
                </a:r>
              </a:p>
              <a:p>
                <a:pPr lvl="1"/>
                <a:r>
                  <a:rPr lang="cs-CZ" sz="1900" b="1">
                    <a:sym typeface="Wingdings" panose="05000000000000000000" pitchFamily="2" charset="2"/>
                  </a:rPr>
                  <a:t>overinvestment</a:t>
                </a:r>
                <a:r>
                  <a:rPr lang="cs-CZ" sz="1900">
                    <a:sym typeface="Wingdings" panose="05000000000000000000" pitchFamily="2" charset="2"/>
                  </a:rPr>
                  <a:t> if </a:t>
                </a:r>
                <a:endParaRPr lang="cs-CZ" sz="1900" i="1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makes the incumbent tough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are strategic substitutes </a:t>
                </a:r>
              </a:p>
              <a:p>
                <a:pPr lvl="3"/>
                <a:r>
                  <a:rPr lang="cs-CZ" sz="1900">
                    <a:sym typeface="Wingdings" panose="05000000000000000000" pitchFamily="2" charset="2"/>
                  </a:rPr>
                  <a:t>e.g. capacity investment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makes the incumbent soft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1900">
                    <a:sym typeface="Wingdings" panose="05000000000000000000" pitchFamily="2" charset="2"/>
                  </a:rPr>
                  <a:t> are strategic complements </a:t>
                </a:r>
              </a:p>
              <a:p>
                <a:pPr lvl="3"/>
                <a:r>
                  <a:rPr lang="cs-CZ" sz="1900">
                    <a:sym typeface="Wingdings" panose="05000000000000000000" pitchFamily="2" charset="2"/>
                  </a:rPr>
                  <a:t>e.g. minimum quality standards</a:t>
                </a:r>
              </a:p>
              <a:p>
                <a:pPr lvl="1"/>
                <a:r>
                  <a:rPr lang="cs-CZ" sz="1900" b="1">
                    <a:sym typeface="Wingdings" panose="05000000000000000000" pitchFamily="2" charset="2"/>
                  </a:rPr>
                  <a:t>underinvestment</a:t>
                </a:r>
                <a:r>
                  <a:rPr lang="cs-CZ" sz="1900">
                    <a:sym typeface="Wingdings" panose="05000000000000000000" pitchFamily="2" charset="2"/>
                  </a:rPr>
                  <a:t> if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makes the incumbent soft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are strategic substitutes</a:t>
                </a:r>
                <a:endParaRPr lang="cs-CZ" sz="1900">
                  <a:sym typeface="Wingdings" panose="05000000000000000000" pitchFamily="2" charset="2"/>
                </a:endParaRPr>
              </a:p>
              <a:p>
                <a:pPr lvl="3"/>
                <a:r>
                  <a:rPr lang="cs-CZ" sz="1900">
                    <a:sym typeface="Wingdings" panose="05000000000000000000" pitchFamily="2" charset="2"/>
                  </a:rPr>
                  <a:t>e.g. advertising for product type</a:t>
                </a:r>
                <a:endParaRPr lang="cs-CZ" sz="190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makes the incumbent tough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cs-CZ" sz="19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1900">
                    <a:solidFill>
                      <a:prstClr val="black"/>
                    </a:solidFill>
                    <a:sym typeface="Wingdings" panose="05000000000000000000" pitchFamily="2" charset="2"/>
                  </a:rPr>
                  <a:t> are strategic complements</a:t>
                </a:r>
              </a:p>
              <a:p>
                <a:pPr lvl="3"/>
                <a:r>
                  <a:rPr lang="cs-CZ" sz="1900">
                    <a:sym typeface="Wingdings" panose="05000000000000000000" pitchFamily="2" charset="2"/>
                  </a:rPr>
                  <a:t>e.g. efficiency improvements</a:t>
                </a:r>
                <a:endParaRPr lang="cs-CZ" sz="1900">
                  <a:solidFill>
                    <a:prstClr val="black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1074" y="1228725"/>
                <a:ext cx="11210925" cy="5544937"/>
              </a:xfrm>
              <a:blipFill>
                <a:blip r:embed="rId3"/>
                <a:stretch>
                  <a:fillRect l="-435" t="-1100" b="-286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004612" cy="1325563"/>
          </a:xfrm>
        </p:spPr>
        <p:txBody>
          <a:bodyPr/>
          <a:lstStyle/>
          <a:p>
            <a:r>
              <a:rPr lang="cs-CZ"/>
              <a:t>Taxonomy of strategies: entry accommodation</a:t>
            </a:r>
            <a:endParaRPr lang="cs-CZ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2225D8-D43B-482E-9802-C4ADFA20F5F6}"/>
              </a:ext>
            </a:extLst>
          </p:cNvPr>
          <p:cNvSpPr txBox="1"/>
          <p:nvPr/>
        </p:nvSpPr>
        <p:spPr>
          <a:xfrm>
            <a:off x="4375584" y="2855374"/>
            <a:ext cx="12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rgbClr val="00B050"/>
                </a:solidFill>
              </a:rPr>
              <a:t>Direct effect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68BCB8-4A03-49C0-B78A-6C8186CFAE5C}"/>
              </a:ext>
            </a:extLst>
          </p:cNvPr>
          <p:cNvSpPr txBox="1"/>
          <p:nvPr/>
        </p:nvSpPr>
        <p:spPr>
          <a:xfrm>
            <a:off x="5352680" y="2855374"/>
            <a:ext cx="224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rgbClr val="FF0000"/>
                </a:solidFill>
              </a:rPr>
              <a:t>Strategic effect on accommodation (SEE)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0DF93B-5E46-44C6-8489-9CF0ABDADFD6}"/>
              </a:ext>
            </a:extLst>
          </p:cNvPr>
          <p:cNvSpPr txBox="1"/>
          <p:nvPr/>
        </p:nvSpPr>
        <p:spPr>
          <a:xfrm>
            <a:off x="7341002" y="2855374"/>
            <a:ext cx="1438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>
                <a:solidFill>
                  <a:schemeClr val="bg1">
                    <a:lumMod val="65000"/>
                  </a:schemeClr>
                </a:solidFill>
              </a:rPr>
              <a:t>0 (envelope theorem)</a:t>
            </a:r>
          </a:p>
        </p:txBody>
      </p:sp>
    </p:spTree>
    <p:extLst>
      <p:ext uri="{BB962C8B-B14F-4D97-AF65-F5344CB8AC3E}">
        <p14:creationId xmlns:p14="http://schemas.microsoft.com/office/powerpoint/2010/main" val="15354741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844814" cy="1325563"/>
          </a:xfrm>
        </p:spPr>
        <p:txBody>
          <a:bodyPr/>
          <a:lstStyle/>
          <a:p>
            <a:r>
              <a:rPr lang="cs-CZ"/>
              <a:t>Taxonomy of strategies: summary</a:t>
            </a:r>
            <a:endParaRPr lang="cs-CZ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CFCDED-44CC-49E1-A38B-0C55089D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029" y="1788296"/>
            <a:ext cx="8699941" cy="413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99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060" y="1198152"/>
            <a:ext cx="5687369" cy="394059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2400">
                <a:solidFill>
                  <a:schemeClr val="accent1"/>
                </a:solidFill>
              </a:rPr>
              <a:t>What do you remember from last week‘s lecture?</a:t>
            </a:r>
          </a:p>
        </p:txBody>
      </p:sp>
      <p:pic>
        <p:nvPicPr>
          <p:cNvPr id="1026" name="Picture 2" descr="Group Discussion Icon Images – Browse 105,062 Stock Photos, Vectors, and  Video | Adobe Stock">
            <a:extLst>
              <a:ext uri="{FF2B5EF4-FFF2-40B4-BE49-F238E27FC236}">
                <a16:creationId xmlns:a16="http://schemas.microsoft.com/office/drawing/2014/main" id="{0C93CD8E-4DFD-4743-A70C-EDF62CBEE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30" y="1690688"/>
            <a:ext cx="3690728" cy="295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36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Exercise</a:t>
            </a:r>
            <a:r>
              <a:rPr lang="en-US"/>
              <a:t>: </a:t>
            </a:r>
            <a:r>
              <a:rPr lang="cs-CZ"/>
              <a:t>Quantity committment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7"/>
            <a:ext cx="11093388" cy="5234807"/>
          </a:xfrm>
        </p:spPr>
        <p:txBody>
          <a:bodyPr>
            <a:noAutofit/>
          </a:bodyPr>
          <a:lstStyle/>
          <a:p>
            <a:r>
              <a:rPr lang="cs-CZ" sz="2000"/>
              <a:t>Two firms competing in quantities</a:t>
            </a:r>
          </a:p>
          <a:p>
            <a:r>
              <a:rPr lang="cs-CZ" sz="2000"/>
              <a:t>Two periods</a:t>
            </a:r>
          </a:p>
          <a:p>
            <a:pPr lvl="1"/>
            <a:r>
              <a:rPr lang="cs-CZ" sz="2000"/>
              <a:t>Period 1 – Firm 1 is a monopolist</a:t>
            </a:r>
          </a:p>
          <a:p>
            <a:pPr lvl="1"/>
            <a:r>
              <a:rPr lang="cs-CZ" sz="2000"/>
              <a:t>Period 2 – Possible entry</a:t>
            </a:r>
          </a:p>
          <a:p>
            <a:r>
              <a:rPr lang="cs-CZ" sz="2000"/>
              <a:t>In each period</a:t>
            </a:r>
          </a:p>
          <a:p>
            <a:pPr lvl="1"/>
            <a:r>
              <a:rPr lang="cs-CZ" sz="2000"/>
              <a:t>inverse demand p = 20 – q</a:t>
            </a:r>
            <a:r>
              <a:rPr lang="cs-CZ" sz="2000" baseline="-25000"/>
              <a:t>1 </a:t>
            </a:r>
            <a:r>
              <a:rPr lang="cs-CZ" sz="2000"/>
              <a:t>– q</a:t>
            </a:r>
            <a:r>
              <a:rPr lang="cs-CZ" sz="2000" baseline="-25000"/>
              <a:t>2</a:t>
            </a:r>
            <a:r>
              <a:rPr lang="cs-CZ" sz="2000"/>
              <a:t> </a:t>
            </a:r>
          </a:p>
          <a:p>
            <a:pPr lvl="1"/>
            <a:r>
              <a:rPr lang="cs-CZ" sz="2000"/>
              <a:t>fixed costs f=9 and marginal costs c=4</a:t>
            </a:r>
          </a:p>
          <a:p>
            <a:pPr marL="457200" indent="-457200">
              <a:buFont typeface="+mj-lt"/>
              <a:buAutoNum type="alphaLcParenR"/>
            </a:pPr>
            <a:r>
              <a:rPr lang="cs-CZ" sz="2000"/>
              <a:t>What would p, q</a:t>
            </a:r>
            <a:r>
              <a:rPr lang="cs-CZ" sz="2000" baseline="-25000"/>
              <a:t>1</a:t>
            </a:r>
            <a:r>
              <a:rPr lang="cs-CZ" sz="2000"/>
              <a:t> and profits be in each period if, for administrative reasons, no entry was possible?</a:t>
            </a:r>
          </a:p>
          <a:p>
            <a:pPr marL="457200" indent="-457200">
              <a:buFont typeface="+mj-lt"/>
              <a:buAutoNum type="alphaLcParenR"/>
            </a:pPr>
            <a:r>
              <a:rPr lang="cs-CZ" sz="2000"/>
              <a:t>Assume for technical reasons firm 1 has to choose the same quanity in both periods. Firm 2 observes q</a:t>
            </a:r>
            <a:r>
              <a:rPr lang="cs-CZ" sz="2000" baseline="-25000"/>
              <a:t>1</a:t>
            </a:r>
            <a:r>
              <a:rPr lang="cs-CZ" sz="2000"/>
              <a:t> in the first period and subsequently sets q</a:t>
            </a:r>
            <a:r>
              <a:rPr lang="cs-CZ" sz="2000" baseline="-25000"/>
              <a:t>2</a:t>
            </a:r>
            <a:r>
              <a:rPr lang="cs-CZ" sz="2000"/>
              <a:t>(q</a:t>
            </a:r>
            <a:r>
              <a:rPr lang="cs-CZ" sz="2000" baseline="-25000"/>
              <a:t>1</a:t>
            </a:r>
            <a:r>
              <a:rPr lang="cs-CZ" sz="2000"/>
              <a:t>). What will it be?</a:t>
            </a:r>
          </a:p>
          <a:p>
            <a:pPr marL="457200" indent="-457200">
              <a:buFont typeface="+mj-lt"/>
              <a:buAutoNum type="alphaLcParenR"/>
            </a:pPr>
            <a:r>
              <a:rPr lang="cs-CZ" sz="2000"/>
              <a:t>Assume firm 2 does enter in period 2. What q</a:t>
            </a:r>
            <a:r>
              <a:rPr lang="cs-CZ" sz="2000" baseline="-25000"/>
              <a:t>1</a:t>
            </a:r>
            <a:r>
              <a:rPr lang="cs-CZ" sz="2000"/>
              <a:t> will firm 1 set (for both periods)? Determine equilibrium prices, quantities, profits?</a:t>
            </a:r>
          </a:p>
          <a:p>
            <a:pPr marL="457200" indent="-457200">
              <a:buFont typeface="+mj-lt"/>
              <a:buAutoNum type="alphaLcParenR"/>
            </a:pPr>
            <a:r>
              <a:rPr lang="cs-CZ" sz="2000"/>
              <a:t>But firm 2 only enters if it makes positive profits. What will be the subgame-perfect equilibrium of the 2-period model?</a:t>
            </a:r>
          </a:p>
        </p:txBody>
      </p:sp>
    </p:spTree>
    <p:extLst>
      <p:ext uri="{BB962C8B-B14F-4D97-AF65-F5344CB8AC3E}">
        <p14:creationId xmlns:p14="http://schemas.microsoft.com/office/powerpoint/2010/main" val="4196712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>
                <a:solidFill>
                  <a:srgbClr val="00B050"/>
                </a:solidFill>
              </a:rPr>
              <a:t>Capacity investment as a committment device</a:t>
            </a:r>
            <a:endParaRPr lang="en-US" sz="240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4188121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975" y="1474378"/>
                <a:ext cx="6667499" cy="4722249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Dixit (1980)</a:t>
                </a:r>
                <a:endParaRPr lang="cs-CZ" sz="2000" dirty="0"/>
              </a:p>
              <a:p>
                <a:r>
                  <a:rPr lang="cs-CZ" sz="2000" dirty="0"/>
                  <a:t>Inverse </a:t>
                </a:r>
                <a:r>
                  <a:rPr lang="cs-CZ" sz="2000" dirty="0" err="1"/>
                  <a:t>demand</a:t>
                </a:r>
                <a:r>
                  <a:rPr lang="cs-CZ" sz="2000" dirty="0"/>
                  <a:t> P = A – B(q</a:t>
                </a:r>
                <a:r>
                  <a:rPr lang="cs-CZ" sz="2000" baseline="-25000" dirty="0"/>
                  <a:t>1</a:t>
                </a:r>
                <a:r>
                  <a:rPr lang="cs-CZ" sz="2000" dirty="0"/>
                  <a:t>+q</a:t>
                </a:r>
                <a:r>
                  <a:rPr lang="cs-CZ" sz="2000" baseline="-25000" dirty="0"/>
                  <a:t>2</a:t>
                </a:r>
                <a:r>
                  <a:rPr lang="cs-CZ" sz="2000" dirty="0"/>
                  <a:t>)</a:t>
                </a:r>
                <a:endParaRPr lang="en-US" sz="2000" dirty="0"/>
              </a:p>
              <a:p>
                <a:r>
                  <a:rPr lang="cs-CZ" sz="2000" dirty="0"/>
                  <a:t>2</a:t>
                </a:r>
                <a:r>
                  <a:rPr lang="en-US" sz="2000" dirty="0"/>
                  <a:t> stages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Incumbent sets capacity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cs-CZ" sz="2000" dirty="0"/>
                  <a:t> </a:t>
                </a:r>
                <a:r>
                  <a:rPr lang="en-US" sz="2000" dirty="0"/>
                  <a:t>(leading to fixed cost r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en-US" sz="2000" dirty="0"/>
                  <a:t>)</a:t>
                </a:r>
                <a:endParaRPr lang="cs-CZ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 dirty="0" err="1"/>
                  <a:t>Entrant</a:t>
                </a:r>
                <a:r>
                  <a:rPr lang="cs-CZ" sz="2000" dirty="0"/>
                  <a:t> </a:t>
                </a:r>
                <a:r>
                  <a:rPr lang="cs-CZ" sz="2000" dirty="0" err="1"/>
                  <a:t>decides</a:t>
                </a:r>
                <a:r>
                  <a:rPr lang="cs-CZ" sz="2000" dirty="0"/>
                  <a:t> </a:t>
                </a:r>
                <a:r>
                  <a:rPr lang="cs-CZ" sz="2000" dirty="0" err="1"/>
                  <a:t>whether</a:t>
                </a:r>
                <a:r>
                  <a:rPr lang="cs-CZ" sz="2000" dirty="0"/>
                  <a:t> to enter and f</a:t>
                </a:r>
                <a:r>
                  <a:rPr lang="en-US" sz="2000" dirty="0" err="1"/>
                  <a:t>irms</a:t>
                </a:r>
                <a:r>
                  <a:rPr lang="en-US" sz="2000" dirty="0"/>
                  <a:t> compete in quantities</a:t>
                </a:r>
              </a:p>
              <a:p>
                <a:r>
                  <a:rPr lang="en-US" sz="2000" dirty="0"/>
                  <a:t>The capacity can be increased in stage 2 at cost r, but cannot be reduced below r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en-US" sz="2000" dirty="0"/>
                  <a:t> (so investment of r</a:t>
                </a:r>
                <a:r>
                  <a:rPr lang="cs-CZ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en-US" sz="2000" dirty="0"/>
                  <a:t> irreversible)</a:t>
                </a:r>
              </a:p>
              <a:p>
                <a:pPr marL="0" indent="0">
                  <a:buNone/>
                </a:pPr>
                <a:r>
                  <a:rPr lang="cs-CZ" sz="2000" dirty="0"/>
                  <a:t>    </a:t>
                </a:r>
                <a:r>
                  <a:rPr lang="cs-CZ" sz="2000" dirty="0">
                    <a:sym typeface="Wingdings" panose="05000000000000000000" pitchFamily="2" charset="2"/>
                  </a:rPr>
                  <a:t> y</a:t>
                </a:r>
                <a:r>
                  <a:rPr lang="en-US" sz="2000" dirty="0" err="1"/>
                  <a:t>ou</a:t>
                </a:r>
                <a:r>
                  <a:rPr lang="en-US" sz="2000" dirty="0"/>
                  <a:t> can think of K as fixed capital (buildings and machinery)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975" y="1474378"/>
                <a:ext cx="6667499" cy="4722249"/>
              </a:xfrm>
              <a:blipFill>
                <a:blip r:embed="rId3"/>
                <a:stretch>
                  <a:fillRect l="-914" t="-1419" r="-219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pic>
        <p:nvPicPr>
          <p:cNvPr id="3074" name="Picture 2" descr="Is Industrial Machinery/Components A Good Career Path?">
            <a:extLst>
              <a:ext uri="{FF2B5EF4-FFF2-40B4-BE49-F238E27FC236}">
                <a16:creationId xmlns:a16="http://schemas.microsoft.com/office/drawing/2014/main" id="{1E2BE247-A1E0-4371-B498-9287543E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77" y="1914525"/>
            <a:ext cx="4750523" cy="316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4838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</p:spPr>
            <p:txBody>
              <a:bodyPr>
                <a:noAutofit/>
              </a:bodyPr>
              <a:lstStyle/>
              <a:p>
                <a:r>
                  <a:rPr lang="en-US" sz="2000" dirty="0"/>
                  <a:t>To produce a unit of output, the firms need</a:t>
                </a:r>
              </a:p>
              <a:p>
                <a:pPr lvl="1"/>
                <a:r>
                  <a:rPr lang="en-US" sz="2000" dirty="0"/>
                  <a:t>1 unit of capital K (can be bought for rental price r)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    + 1 unit of </a:t>
                </a:r>
                <a:r>
                  <a:rPr lang="en-US" sz="2000" dirty="0" err="1"/>
                  <a:t>labour</a:t>
                </a:r>
                <a:r>
                  <a:rPr lang="en-US" sz="2000" dirty="0"/>
                  <a:t> L (can be hired for wage w)</a:t>
                </a:r>
              </a:p>
              <a:p>
                <a:r>
                  <a:rPr lang="en-US" sz="2000" dirty="0"/>
                  <a:t>The incumbent</a:t>
                </a:r>
                <a:r>
                  <a:rPr lang="cs-CZ" sz="2000" dirty="0"/>
                  <a:t>‘</a:t>
                </a:r>
                <a:r>
                  <a:rPr lang="en-US" sz="2000" dirty="0"/>
                  <a:t>s marginal costs are</a:t>
                </a:r>
              </a:p>
              <a:p>
                <a:pPr lvl="1"/>
                <a:r>
                  <a:rPr lang="en-US" sz="2000" dirty="0"/>
                  <a:t>MC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w       if q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&lt;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000" baseline="-25000" dirty="0"/>
                  <a:t>1</a:t>
                </a:r>
              </a:p>
              <a:p>
                <a:pPr lvl="1"/>
                <a:r>
                  <a:rPr lang="en-US" sz="2000" dirty="0"/>
                  <a:t>MC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= r + w if q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&gt;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000" baseline="-25000" dirty="0"/>
                  <a:t>1</a:t>
                </a:r>
              </a:p>
              <a:p>
                <a:r>
                  <a:rPr lang="en-US" sz="2000" dirty="0"/>
                  <a:t>The entrant’s marginal costs are always</a:t>
                </a:r>
              </a:p>
              <a:p>
                <a:pPr lvl="1"/>
                <a:r>
                  <a:rPr lang="en-US" sz="2000" dirty="0"/>
                  <a:t>MC</a:t>
                </a:r>
                <a:r>
                  <a:rPr lang="en-US" sz="2000" baseline="-25000" dirty="0"/>
                  <a:t>2</a:t>
                </a:r>
                <a:r>
                  <a:rPr lang="en-US" sz="2000" dirty="0"/>
                  <a:t> = r + w</a:t>
                </a:r>
                <a:endParaRPr lang="cs-CZ" sz="200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  <a:blipFill>
                <a:blip r:embed="rId3"/>
                <a:stretch>
                  <a:fillRect l="-549" t="-141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82956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37E799-0F3E-4D1B-A793-5008A6605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022" y="1474378"/>
            <a:ext cx="5457978" cy="52887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225823"/>
                <a:ext cx="4933209" cy="3970804"/>
              </a:xfrm>
            </p:spPr>
            <p:txBody>
              <a:bodyPr>
                <a:noAutofit/>
              </a:bodyPr>
              <a:lstStyle/>
              <a:p>
                <a:r>
                  <a:rPr lang="cs-CZ" sz="2400" dirty="0"/>
                  <a:t>The </a:t>
                </a:r>
                <a:r>
                  <a:rPr lang="cs-CZ" sz="2400" dirty="0" err="1"/>
                  <a:t>incumbent‘</a:t>
                </a:r>
                <a:r>
                  <a:rPr lang="cs-CZ" sz="2400" err="1"/>
                  <a:t>s</a:t>
                </a:r>
                <a:r>
                  <a:rPr lang="cs-CZ" sz="2400"/>
                  <a:t> best-response:</a:t>
                </a:r>
                <a:endParaRPr lang="cs-CZ" sz="2400" dirty="0"/>
              </a:p>
              <a:p>
                <a:pPr marL="0" indent="0">
                  <a:buNone/>
                </a:pPr>
                <a:r>
                  <a:rPr lang="cs-CZ" sz="240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cs-CZ" sz="2400" b="0" i="1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cs-CZ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cs-CZ" sz="2400" dirty="0"/>
                  <a:t>     </a:t>
                </a:r>
                <a:r>
                  <a:rPr lang="en-US" sz="2400" dirty="0"/>
                  <a:t>if q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&lt;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400" baseline="-25000" dirty="0"/>
                  <a:t>1</a:t>
                </a:r>
              </a:p>
              <a:p>
                <a:pPr marL="0" indent="0">
                  <a:buNone/>
                </a:pPr>
                <a:r>
                  <a:rPr lang="cs-CZ" sz="2400" baseline="-25000"/>
                  <a:t> </a:t>
                </a:r>
                <a:r>
                  <a:rPr lang="cs-CZ" sz="240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q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&gt;</a:t>
                </a:r>
                <a14:m>
                  <m:oMath xmlns:m="http://schemas.openxmlformats.org/officeDocument/2006/math">
                    <m:r>
                      <a:rPr lang="cs-CZ" sz="2400" b="0" i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400" baseline="-25000" dirty="0"/>
                  <a:t>1</a:t>
                </a:r>
                <a:endParaRPr lang="en-US" sz="2400" baseline="-25000" dirty="0"/>
              </a:p>
              <a:p>
                <a:endParaRPr lang="cs-CZ" sz="2400" dirty="0"/>
              </a:p>
              <a:p>
                <a:r>
                  <a:rPr lang="cs-CZ" sz="2400" dirty="0"/>
                  <a:t>The </a:t>
                </a:r>
                <a:r>
                  <a:rPr lang="cs-CZ" sz="2400" dirty="0" err="1"/>
                  <a:t>entrants‘</a:t>
                </a:r>
                <a:r>
                  <a:rPr lang="cs-CZ" sz="2400" err="1"/>
                  <a:t>s</a:t>
                </a:r>
                <a:r>
                  <a:rPr lang="cs-CZ" sz="2400"/>
                  <a:t> best-response:</a:t>
                </a:r>
                <a:endParaRPr lang="cs-CZ" sz="2400" dirty="0"/>
              </a:p>
              <a:p>
                <a:pPr marL="0" indent="0">
                  <a:buNone/>
                </a:pPr>
                <a:r>
                  <a:rPr lang="cs-CZ" sz="2400" dirty="0"/>
                  <a:t>  </a:t>
                </a:r>
                <a:r>
                  <a:rPr lang="cs-CZ" sz="240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cs-CZ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225823"/>
                <a:ext cx="4933209" cy="3970804"/>
              </a:xfrm>
              <a:blipFill>
                <a:blip r:embed="rId4"/>
                <a:stretch>
                  <a:fillRect l="-1605" t="-2147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10DAE7-1EBA-4CC1-A75F-850726209D0A}"/>
              </a:ext>
            </a:extLst>
          </p:cNvPr>
          <p:cNvSpPr txBox="1"/>
          <p:nvPr/>
        </p:nvSpPr>
        <p:spPr>
          <a:xfrm>
            <a:off x="8051470" y="1497504"/>
            <a:ext cx="3777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000" b="1" i="1" dirty="0" err="1"/>
              <a:t>Incumbent‘s</a:t>
            </a:r>
            <a:r>
              <a:rPr lang="cs-CZ" sz="2000" b="1" i="1" dirty="0"/>
              <a:t> </a:t>
            </a:r>
            <a:r>
              <a:rPr lang="cs-CZ" sz="2000" b="1" i="1" dirty="0" err="1"/>
              <a:t>best</a:t>
            </a:r>
            <a:r>
              <a:rPr lang="cs-CZ" sz="2000" b="1" i="1" dirty="0"/>
              <a:t> response</a:t>
            </a:r>
          </a:p>
        </p:txBody>
      </p:sp>
    </p:spTree>
    <p:extLst>
      <p:ext uri="{BB962C8B-B14F-4D97-AF65-F5344CB8AC3E}">
        <p14:creationId xmlns:p14="http://schemas.microsoft.com/office/powerpoint/2010/main" val="3340623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474378"/>
                <a:ext cx="7557655" cy="4722249"/>
              </a:xfrm>
            </p:spPr>
            <p:txBody>
              <a:bodyPr>
                <a:noAutofit/>
              </a:bodyPr>
              <a:lstStyle/>
              <a:p>
                <a:r>
                  <a:rPr lang="cs-CZ" sz="2400" dirty="0"/>
                  <a:t>What </a:t>
                </a:r>
                <a:r>
                  <a:rPr lang="cs-CZ" sz="2400" dirty="0" err="1"/>
                  <a:t>capacity</a:t>
                </a:r>
                <a:r>
                  <a:rPr lang="cs-CZ" sz="2400" dirty="0"/>
                  <a:t> </a:t>
                </a:r>
                <a:r>
                  <a:rPr lang="cs-CZ" sz="2400" dirty="0" err="1"/>
                  <a:t>will</a:t>
                </a:r>
                <a:r>
                  <a:rPr lang="cs-CZ" sz="2400" dirty="0"/>
                  <a:t> the </a:t>
                </a:r>
                <a:r>
                  <a:rPr lang="cs-CZ" sz="2400" dirty="0" err="1"/>
                  <a:t>incumbent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choose</a:t>
                </a:r>
                <a:r>
                  <a:rPr lang="cs-CZ" sz="2400" dirty="0"/>
                  <a:t>?</a:t>
                </a:r>
              </a:p>
              <a:p>
                <a:r>
                  <a:rPr lang="cs-CZ" sz="2400" dirty="0" err="1"/>
                  <a:t>Imagine</a:t>
                </a:r>
                <a:r>
                  <a:rPr lang="cs-CZ" sz="2400" dirty="0"/>
                  <a:t> the </a:t>
                </a:r>
                <a:r>
                  <a:rPr lang="cs-CZ" sz="2400" dirty="0" err="1"/>
                  <a:t>incumbent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sets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capacity</a:t>
                </a:r>
                <a:r>
                  <a:rPr lang="cs-CZ" sz="2400" dirty="0"/>
                  <a:t> to the </a:t>
                </a:r>
                <a:r>
                  <a:rPr lang="cs-CZ" sz="2400" dirty="0" err="1"/>
                  <a:t>Stackelberg</a:t>
                </a:r>
                <a:r>
                  <a:rPr lang="cs-CZ" sz="2400" dirty="0"/>
                  <a:t> </a:t>
                </a:r>
                <a:r>
                  <a:rPr lang="cs-CZ" sz="2400" dirty="0" err="1"/>
                  <a:t>quantity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cs-CZ" sz="2400" dirty="0"/>
              </a:p>
              <a:p>
                <a:r>
                  <a:rPr lang="cs-CZ" sz="2400" dirty="0" err="1"/>
                  <a:t>Is</a:t>
                </a:r>
                <a:r>
                  <a:rPr lang="cs-CZ" sz="2400" dirty="0"/>
                  <a:t> q</a:t>
                </a:r>
                <a:r>
                  <a:rPr lang="cs-CZ" sz="2400" baseline="-25000" dirty="0"/>
                  <a:t>1</a:t>
                </a:r>
                <a:r>
                  <a:rPr lang="cs-CZ" sz="2400" dirty="0"/>
                  <a:t>=M</a:t>
                </a:r>
                <a:r>
                  <a:rPr lang="cs-CZ" sz="2400" baseline="-25000" dirty="0"/>
                  <a:t>1 </a:t>
                </a:r>
                <a:r>
                  <a:rPr lang="cs-CZ" sz="2400" dirty="0" err="1"/>
                  <a:t>optimal</a:t>
                </a:r>
                <a:r>
                  <a:rPr lang="cs-CZ" sz="2400" dirty="0"/>
                  <a:t> in </a:t>
                </a:r>
                <a:r>
                  <a:rPr lang="cs-CZ" sz="2400" dirty="0" err="1"/>
                  <a:t>stage</a:t>
                </a:r>
                <a:r>
                  <a:rPr lang="cs-CZ" sz="2400" dirty="0"/>
                  <a:t> 2?</a:t>
                </a:r>
              </a:p>
              <a:p>
                <a:pPr lvl="1"/>
                <a:r>
                  <a:rPr lang="cs-CZ" dirty="0" err="1"/>
                  <a:t>If</a:t>
                </a:r>
                <a:r>
                  <a:rPr lang="cs-CZ" dirty="0"/>
                  <a:t> the </a:t>
                </a:r>
                <a:r>
                  <a:rPr lang="cs-CZ" dirty="0" err="1"/>
                  <a:t>entrant</a:t>
                </a:r>
                <a:r>
                  <a:rPr lang="cs-CZ" dirty="0"/>
                  <a:t> has not </a:t>
                </a:r>
                <a:r>
                  <a:rPr lang="cs-CZ" dirty="0" err="1"/>
                  <a:t>entered</a:t>
                </a:r>
                <a:r>
                  <a:rPr lang="cs-CZ" dirty="0"/>
                  <a:t>, q</a:t>
                </a:r>
                <a:r>
                  <a:rPr lang="cs-CZ" baseline="-25000" dirty="0"/>
                  <a:t>1</a:t>
                </a:r>
                <a:r>
                  <a:rPr lang="cs-CZ" dirty="0"/>
                  <a:t>=M</a:t>
                </a:r>
                <a:r>
                  <a:rPr lang="cs-CZ" baseline="-25000" dirty="0"/>
                  <a:t>1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optimal</a:t>
                </a:r>
                <a:r>
                  <a:rPr lang="cs-CZ" dirty="0"/>
                  <a:t>, </a:t>
                </a:r>
                <a:r>
                  <a:rPr lang="cs-CZ" dirty="0" err="1"/>
                  <a:t>because</a:t>
                </a:r>
                <a:r>
                  <a:rPr lang="cs-CZ" dirty="0"/>
                  <a:t> </a:t>
                </a:r>
                <a:r>
                  <a:rPr lang="cs-CZ" dirty="0" err="1"/>
                  <a:t>it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also</a:t>
                </a:r>
                <a:r>
                  <a:rPr lang="cs-CZ" dirty="0"/>
                  <a:t> the monopoly output</a:t>
                </a:r>
              </a:p>
              <a:p>
                <a:pPr lvl="1"/>
                <a:r>
                  <a:rPr lang="cs-CZ" dirty="0" err="1"/>
                  <a:t>If</a:t>
                </a:r>
                <a:r>
                  <a:rPr lang="cs-CZ" dirty="0"/>
                  <a:t> </a:t>
                </a:r>
                <a:r>
                  <a:rPr lang="cs-CZ" dirty="0" err="1"/>
                  <a:t>entrant</a:t>
                </a:r>
                <a:r>
                  <a:rPr lang="cs-CZ" dirty="0"/>
                  <a:t> </a:t>
                </a:r>
                <a:r>
                  <a:rPr lang="cs-CZ" dirty="0" err="1"/>
                  <a:t>enters</a:t>
                </a:r>
                <a:r>
                  <a:rPr lang="cs-CZ" dirty="0"/>
                  <a:t>, and </a:t>
                </a:r>
                <a:r>
                  <a:rPr lang="cs-CZ" b="1" u="sng" dirty="0" err="1"/>
                  <a:t>if</a:t>
                </a:r>
                <a:r>
                  <a:rPr lang="cs-CZ" b="1" i="1" dirty="0"/>
                  <a:t> </a:t>
                </a:r>
                <a:r>
                  <a:rPr lang="cs-CZ" dirty="0" err="1"/>
                  <a:t>incumbent</a:t>
                </a:r>
                <a:r>
                  <a:rPr lang="cs-CZ" dirty="0"/>
                  <a:t> </a:t>
                </a:r>
                <a:r>
                  <a:rPr lang="cs-CZ" dirty="0" err="1"/>
                  <a:t>can</a:t>
                </a:r>
                <a:r>
                  <a:rPr lang="cs-CZ" dirty="0"/>
                  <a:t> </a:t>
                </a:r>
                <a:r>
                  <a:rPr lang="cs-CZ" dirty="0" err="1"/>
                  <a:t>credibly</a:t>
                </a:r>
                <a:r>
                  <a:rPr lang="cs-CZ" dirty="0"/>
                  <a:t> </a:t>
                </a:r>
                <a:r>
                  <a:rPr lang="cs-CZ" dirty="0" err="1"/>
                  <a:t>commit</a:t>
                </a:r>
                <a:r>
                  <a:rPr lang="cs-CZ" dirty="0"/>
                  <a:t> to q</a:t>
                </a:r>
                <a:r>
                  <a:rPr lang="cs-CZ" baseline="-25000" dirty="0"/>
                  <a:t>1</a:t>
                </a:r>
                <a:r>
                  <a:rPr lang="cs-CZ" dirty="0"/>
                  <a:t>=M</a:t>
                </a:r>
                <a:r>
                  <a:rPr lang="cs-CZ" baseline="-25000" dirty="0"/>
                  <a:t>1, </a:t>
                </a:r>
                <a:r>
                  <a:rPr lang="cs-CZ" dirty="0"/>
                  <a:t> </a:t>
                </a:r>
                <a:r>
                  <a:rPr lang="cs-CZ" dirty="0" err="1"/>
                  <a:t>entrant</a:t>
                </a:r>
                <a:r>
                  <a:rPr lang="cs-CZ" dirty="0"/>
                  <a:t> </a:t>
                </a:r>
                <a:r>
                  <a:rPr lang="cs-CZ" dirty="0" err="1"/>
                  <a:t>sets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cs-CZ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cs-CZ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endParaRPr lang="cs-CZ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474378"/>
                <a:ext cx="7557655" cy="4722249"/>
              </a:xfrm>
              <a:blipFill>
                <a:blip r:embed="rId3"/>
                <a:stretch>
                  <a:fillRect l="-1048" t="-18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98348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B0F594-973F-421D-BDEA-18A3CC65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05" y="1626778"/>
            <a:ext cx="5494981" cy="49281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638950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33026B-5998-419B-B780-7BE131A6616F}"/>
              </a:ext>
            </a:extLst>
          </p:cNvPr>
          <p:cNvSpPr txBox="1">
            <a:spLocks/>
          </p:cNvSpPr>
          <p:nvPr/>
        </p:nvSpPr>
        <p:spPr>
          <a:xfrm>
            <a:off x="578032" y="1626778"/>
            <a:ext cx="638950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F3E5D7-80ED-469A-9E6F-9ED390153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632" y="1736405"/>
                <a:ext cx="6389505" cy="47222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cs-CZ" sz="2400" dirty="0" err="1"/>
                  <a:t>Can</a:t>
                </a:r>
                <a:r>
                  <a:rPr lang="cs-CZ" sz="2400" dirty="0"/>
                  <a:t> the </a:t>
                </a:r>
                <a:r>
                  <a:rPr lang="cs-CZ" sz="2400" dirty="0" err="1"/>
                  <a:t>incumbent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credibly</a:t>
                </a:r>
                <a:r>
                  <a:rPr lang="cs-CZ" sz="2400" dirty="0"/>
                  <a:t> </a:t>
                </a:r>
                <a:r>
                  <a:rPr lang="cs-CZ" sz="2400" dirty="0" err="1"/>
                  <a:t>commit</a:t>
                </a:r>
                <a:r>
                  <a:rPr lang="cs-CZ" sz="2400" dirty="0"/>
                  <a:t> to q</a:t>
                </a:r>
                <a:r>
                  <a:rPr lang="cs-CZ" sz="2400" baseline="-25000" dirty="0"/>
                  <a:t>1 </a:t>
                </a:r>
                <a:r>
                  <a:rPr lang="cs-CZ" sz="2400" dirty="0"/>
                  <a:t>= M</a:t>
                </a:r>
                <a:r>
                  <a:rPr lang="cs-CZ" sz="2400" baseline="-25000" dirty="0"/>
                  <a:t>1</a:t>
                </a:r>
                <a:r>
                  <a:rPr lang="cs-CZ" sz="2400" dirty="0"/>
                  <a:t>?</a:t>
                </a:r>
              </a:p>
              <a:p>
                <a:pPr lvl="1"/>
                <a:r>
                  <a:rPr lang="cs-CZ" dirty="0"/>
                  <a:t>With standard </a:t>
                </a:r>
                <a:r>
                  <a:rPr lang="cs-CZ" dirty="0" err="1"/>
                  <a:t>marginal</a:t>
                </a:r>
                <a:r>
                  <a:rPr lang="cs-CZ" dirty="0"/>
                  <a:t> </a:t>
                </a:r>
                <a:r>
                  <a:rPr lang="cs-CZ" dirty="0" err="1"/>
                  <a:t>costs</a:t>
                </a:r>
                <a:r>
                  <a:rPr lang="cs-CZ" dirty="0"/>
                  <a:t> </a:t>
                </a:r>
                <a:r>
                  <a:rPr lang="cs-CZ" dirty="0" err="1"/>
                  <a:t>w+r</a:t>
                </a:r>
                <a:r>
                  <a:rPr lang="cs-CZ" dirty="0"/>
                  <a:t>, the </a:t>
                </a:r>
                <a:r>
                  <a:rPr lang="cs-CZ" dirty="0" err="1"/>
                  <a:t>incumbent‘s</a:t>
                </a:r>
                <a:r>
                  <a:rPr lang="cs-CZ" dirty="0"/>
                  <a:t> </a:t>
                </a:r>
                <a:r>
                  <a:rPr lang="cs-CZ" dirty="0" err="1"/>
                  <a:t>optimal</a:t>
                </a:r>
                <a:r>
                  <a:rPr lang="cs-CZ" dirty="0"/>
                  <a:t> </a:t>
                </a:r>
                <a:r>
                  <a:rPr lang="cs-CZ" err="1"/>
                  <a:t>reaction</a:t>
                </a:r>
                <a:r>
                  <a:rPr lang="cs-CZ"/>
                  <a:t> to </a:t>
                </a:r>
                <a:r>
                  <a:rPr lang="cs-CZ" dirty="0"/>
                  <a:t>q</a:t>
                </a:r>
                <a:r>
                  <a:rPr lang="cs-CZ" baseline="-25000" dirty="0"/>
                  <a:t>2</a:t>
                </a:r>
                <a:r>
                  <a:rPr lang="cs-CZ" dirty="0"/>
                  <a:t> = M</a:t>
                </a:r>
                <a:r>
                  <a:rPr lang="cs-CZ" baseline="-25000" dirty="0"/>
                  <a:t>2</a:t>
                </a:r>
                <a:r>
                  <a:rPr lang="en-US" dirty="0"/>
                  <a:t> </a:t>
                </a:r>
                <a:r>
                  <a:rPr lang="cs-CZ" dirty="0" err="1"/>
                  <a:t>would</a:t>
                </a:r>
                <a:r>
                  <a:rPr lang="cs-CZ" dirty="0"/>
                  <a:t> </a:t>
                </a:r>
                <a:r>
                  <a:rPr lang="cs-CZ" dirty="0" err="1"/>
                  <a:t>be</a:t>
                </a:r>
                <a:r>
                  <a:rPr lang="cs-CZ" dirty="0"/>
                  <a:t> to </a:t>
                </a:r>
                <a:r>
                  <a:rPr lang="cs-CZ" dirty="0" err="1"/>
                  <a:t>reduce</a:t>
                </a:r>
                <a:r>
                  <a:rPr lang="cs-CZ" dirty="0"/>
                  <a:t> </a:t>
                </a:r>
                <a:r>
                  <a:rPr lang="cs-CZ" dirty="0" err="1"/>
                  <a:t>quantity</a:t>
                </a:r>
                <a:r>
                  <a:rPr lang="cs-CZ" dirty="0"/>
                  <a:t> to q</a:t>
                </a:r>
                <a:r>
                  <a:rPr lang="cs-CZ" baseline="-25000" dirty="0"/>
                  <a:t>1</a:t>
                </a:r>
                <a:r>
                  <a:rPr lang="cs-CZ" dirty="0"/>
                  <a:t> &lt; M</a:t>
                </a:r>
                <a:r>
                  <a:rPr lang="cs-CZ" baseline="-25000" dirty="0"/>
                  <a:t>1</a:t>
                </a:r>
                <a:endParaRPr lang="cs-CZ" dirty="0"/>
              </a:p>
              <a:p>
                <a:pPr lvl="1"/>
                <a:r>
                  <a:rPr lang="cs-CZ" dirty="0"/>
                  <a:t>But </a:t>
                </a:r>
                <a:r>
                  <a:rPr lang="cs-CZ" dirty="0" err="1"/>
                  <a:t>given</a:t>
                </a:r>
                <a:r>
                  <a:rPr lang="cs-CZ" dirty="0"/>
                  <a:t> the </a:t>
                </a:r>
                <a:r>
                  <a:rPr lang="cs-CZ" dirty="0" err="1"/>
                  <a:t>capacity</a:t>
                </a:r>
                <a:r>
                  <a:rPr lang="cs-CZ" dirty="0"/>
                  <a:t> </a:t>
                </a:r>
                <a:r>
                  <a:rPr lang="cs-CZ" dirty="0" err="1"/>
                  <a:t>commitment</a:t>
                </a:r>
                <a:r>
                  <a:rPr lang="cs-CZ" dirty="0"/>
                  <a:t>, q</a:t>
                </a:r>
                <a:r>
                  <a:rPr lang="cs-CZ" baseline="-25000" dirty="0"/>
                  <a:t>1 </a:t>
                </a:r>
                <a:r>
                  <a:rPr lang="cs-CZ" dirty="0"/>
                  <a:t>= M</a:t>
                </a:r>
                <a:r>
                  <a:rPr lang="cs-CZ" baseline="-25000" dirty="0"/>
                  <a:t>1</a:t>
                </a:r>
                <a:r>
                  <a:rPr lang="cs-CZ" dirty="0"/>
                  <a:t> </a:t>
                </a:r>
                <a:r>
                  <a:rPr lang="cs-CZ" dirty="0" err="1"/>
                  <a:t>is</a:t>
                </a:r>
                <a:r>
                  <a:rPr lang="cs-CZ" dirty="0"/>
                  <a:t> </a:t>
                </a:r>
                <a:r>
                  <a:rPr lang="cs-CZ" dirty="0" err="1"/>
                  <a:t>an</a:t>
                </a:r>
                <a:r>
                  <a:rPr lang="cs-CZ" dirty="0"/>
                  <a:t> </a:t>
                </a:r>
                <a:r>
                  <a:rPr lang="cs-CZ" dirty="0" err="1"/>
                  <a:t>optimal</a:t>
                </a:r>
                <a:r>
                  <a:rPr lang="cs-CZ" dirty="0"/>
                  <a:t> </a:t>
                </a:r>
                <a:r>
                  <a:rPr lang="cs-CZ" dirty="0" err="1"/>
                  <a:t>reaction</a:t>
                </a:r>
                <a:r>
                  <a:rPr lang="cs-CZ" dirty="0"/>
                  <a:t> to q</a:t>
                </a:r>
                <a:r>
                  <a:rPr lang="cs-CZ" baseline="-25000" dirty="0"/>
                  <a:t>2</a:t>
                </a:r>
                <a:r>
                  <a:rPr lang="cs-CZ" dirty="0"/>
                  <a:t> = M</a:t>
                </a:r>
                <a:r>
                  <a:rPr lang="cs-CZ" baseline="-25000" dirty="0"/>
                  <a:t>2</a:t>
                </a:r>
                <a:r>
                  <a:rPr lang="en-US" dirty="0"/>
                  <a:t> </a:t>
                </a:r>
                <a:endParaRPr lang="cs-CZ" dirty="0"/>
              </a:p>
              <a:p>
                <a:pPr marL="457200" lvl="1" indent="0">
                  <a:buNone/>
                </a:pPr>
                <a:r>
                  <a:rPr lang="cs-CZ" dirty="0">
                    <a:sym typeface="Wingdings" panose="05000000000000000000" pitchFamily="2" charset="2"/>
                  </a:rPr>
                  <a:t> The </a:t>
                </a:r>
                <a:r>
                  <a:rPr lang="cs-CZ" dirty="0" err="1">
                    <a:sym typeface="Wingdings" panose="05000000000000000000" pitchFamily="2" charset="2"/>
                  </a:rPr>
                  <a:t>incumbent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never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sets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baseline="-25000" dirty="0"/>
                  <a:t>1</a:t>
                </a:r>
                <a:r>
                  <a:rPr lang="cs-CZ"/>
                  <a:t>&lt; M</a:t>
                </a:r>
                <a:r>
                  <a:rPr lang="cs-CZ" baseline="-25000"/>
                  <a:t>1</a:t>
                </a:r>
                <a:r>
                  <a:rPr lang="cs-CZ"/>
                  <a:t> because profit of Stackelberg leader &gt; Cournot profit</a:t>
                </a:r>
                <a:endParaRPr lang="cs-CZ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F3E5D7-80ED-469A-9E6F-9ED39015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2" y="1736405"/>
                <a:ext cx="6389505" cy="4722249"/>
              </a:xfrm>
              <a:prstGeom prst="rect">
                <a:avLst/>
              </a:prstGeom>
              <a:blipFill>
                <a:blip r:embed="rId4"/>
                <a:stretch>
                  <a:fillRect l="-1336" t="-1809" r="-95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0608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B0F594-973F-421D-BDEA-18A3CC65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005" y="1626778"/>
            <a:ext cx="5494981" cy="492811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638950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33026B-5998-419B-B780-7BE131A6616F}"/>
              </a:ext>
            </a:extLst>
          </p:cNvPr>
          <p:cNvSpPr txBox="1">
            <a:spLocks/>
          </p:cNvSpPr>
          <p:nvPr/>
        </p:nvSpPr>
        <p:spPr>
          <a:xfrm>
            <a:off x="578032" y="1626778"/>
            <a:ext cx="638950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F3E5D7-80ED-469A-9E6F-9ED39015365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5632" y="1736405"/>
                <a:ext cx="6389505" cy="47222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cs-CZ" sz="2400"/>
                  <a:t>V</a:t>
                </a:r>
                <a:r>
                  <a:rPr lang="cs-CZ" sz="2400" baseline="-25000"/>
                  <a:t>1 </a:t>
                </a:r>
                <a:r>
                  <a:rPr lang="cs-CZ" sz="2400"/>
                  <a:t>is q</a:t>
                </a:r>
                <a:r>
                  <a:rPr lang="cs-CZ" sz="2400" baseline="-25000"/>
                  <a:t>1</a:t>
                </a:r>
                <a:r>
                  <a:rPr lang="cs-CZ" sz="2400"/>
                  <a:t> with Cournot at </a:t>
                </a:r>
                <a:r>
                  <a:rPr lang="en-US" sz="2400"/>
                  <a:t>MC</a:t>
                </a:r>
                <a:r>
                  <a:rPr lang="en-US" sz="2400" baseline="-25000"/>
                  <a:t>1</a:t>
                </a:r>
                <a:r>
                  <a:rPr lang="en-US" sz="2400"/>
                  <a:t>=w</a:t>
                </a:r>
                <a:endParaRPr lang="cs-CZ" sz="2400"/>
              </a:p>
              <a:p>
                <a:r>
                  <a:rPr lang="cs-CZ" sz="2400"/>
                  <a:t>Even </a:t>
                </a:r>
                <a:r>
                  <a:rPr lang="cs-CZ" sz="2400" dirty="0"/>
                  <a:t>with MC</a:t>
                </a:r>
                <a:r>
                  <a:rPr lang="cs-CZ" sz="2400" baseline="-25000" dirty="0"/>
                  <a:t>1</a:t>
                </a:r>
                <a:r>
                  <a:rPr lang="cs-CZ" sz="2400" dirty="0"/>
                  <a:t>=w, </a:t>
                </a:r>
                <a:r>
                  <a:rPr lang="cs-CZ" sz="2400" dirty="0" err="1"/>
                  <a:t>there</a:t>
                </a:r>
                <a:r>
                  <a:rPr lang="cs-CZ" sz="2400" dirty="0"/>
                  <a:t> </a:t>
                </a:r>
                <a:r>
                  <a:rPr lang="cs-CZ" sz="2400" dirty="0" err="1"/>
                  <a:t>is</a:t>
                </a:r>
                <a:r>
                  <a:rPr lang="cs-CZ" sz="2400" dirty="0"/>
                  <a:t> no </a:t>
                </a:r>
                <a:r>
                  <a:rPr lang="cs-CZ" sz="2400" dirty="0" err="1"/>
                  <a:t>Nash</a:t>
                </a:r>
                <a:r>
                  <a:rPr lang="cs-CZ" sz="2400" dirty="0"/>
                  <a:t> </a:t>
                </a:r>
                <a:r>
                  <a:rPr lang="cs-CZ" sz="2400" dirty="0" err="1"/>
                  <a:t>equilibrium</a:t>
                </a:r>
                <a:r>
                  <a:rPr lang="cs-CZ" sz="2400" dirty="0"/>
                  <a:t> </a:t>
                </a:r>
                <a:r>
                  <a:rPr lang="cs-CZ" sz="2400" dirty="0" err="1"/>
                  <a:t>for</a:t>
                </a:r>
                <a:r>
                  <a:rPr lang="cs-CZ" sz="2400" dirty="0"/>
                  <a:t> q</a:t>
                </a:r>
                <a:r>
                  <a:rPr lang="cs-CZ" sz="2400" baseline="-25000" dirty="0"/>
                  <a:t>1</a:t>
                </a:r>
                <a:r>
                  <a:rPr lang="cs-CZ" sz="2400"/>
                  <a:t>&gt;V</a:t>
                </a:r>
                <a:r>
                  <a:rPr lang="cs-CZ" sz="2400" baseline="-25000"/>
                  <a:t>1</a:t>
                </a:r>
                <a:endParaRPr lang="cs-CZ" sz="2400" baseline="-25000" dirty="0"/>
              </a:p>
              <a:p>
                <a:pPr marL="0" indent="0">
                  <a:buNone/>
                </a:pPr>
                <a:r>
                  <a:rPr lang="cs-CZ" sz="2400">
                    <a:sym typeface="Wingdings" panose="05000000000000000000" pitchFamily="2" charset="2"/>
                  </a:rPr>
                  <a:t> </a:t>
                </a:r>
                <a:r>
                  <a:rPr lang="cs-CZ" sz="2400" dirty="0">
                    <a:sym typeface="Wingdings" panose="05000000000000000000" pitchFamily="2" charset="2"/>
                  </a:rPr>
                  <a:t>The </a:t>
                </a:r>
                <a:r>
                  <a:rPr lang="cs-CZ" sz="2400" dirty="0" err="1">
                    <a:sym typeface="Wingdings" panose="05000000000000000000" pitchFamily="2" charset="2"/>
                  </a:rPr>
                  <a:t>incumbent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never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sets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400" baseline="-25000" dirty="0"/>
                  <a:t>1</a:t>
                </a:r>
                <a:r>
                  <a:rPr lang="cs-CZ" sz="2400" dirty="0"/>
                  <a:t>&gt; V</a:t>
                </a:r>
                <a:r>
                  <a:rPr lang="cs-CZ" sz="2400" baseline="-25000" dirty="0"/>
                  <a:t>1</a:t>
                </a:r>
              </a:p>
              <a:p>
                <a:pPr marL="0" indent="0">
                  <a:buNone/>
                </a:pPr>
                <a:r>
                  <a:rPr lang="cs-CZ" sz="2400">
                    <a:sym typeface="Wingdings" panose="05000000000000000000" pitchFamily="2" charset="2"/>
                  </a:rPr>
                  <a:t> </a:t>
                </a:r>
                <a:r>
                  <a:rPr lang="en-US" sz="2400" dirty="0"/>
                  <a:t>The incumbent will </a:t>
                </a:r>
                <a:r>
                  <a:rPr lang="cs-CZ" sz="2400" dirty="0" err="1"/>
                  <a:t>always</a:t>
                </a:r>
                <a:r>
                  <a:rPr lang="cs-CZ" sz="2400" dirty="0"/>
                  <a:t> </a:t>
                </a:r>
                <a:r>
                  <a:rPr lang="en-US" sz="2400" dirty="0"/>
                  <a:t>invest between </a:t>
                </a:r>
                <a:r>
                  <a:rPr lang="cs-CZ" sz="2400" dirty="0"/>
                  <a:t>   </a:t>
                </a:r>
                <a:r>
                  <a:rPr lang="en-US" sz="2400" dirty="0"/>
                  <a:t>M</a:t>
                </a:r>
                <a:r>
                  <a:rPr lang="en-US" sz="2400" baseline="-25000" dirty="0"/>
                  <a:t>1 </a:t>
                </a:r>
                <a:r>
                  <a:rPr lang="en-US" sz="2400" dirty="0"/>
                  <a:t>(</a:t>
                </a:r>
                <a:r>
                  <a:rPr lang="en-US" sz="2400" dirty="0" err="1"/>
                  <a:t>Stackelberg</a:t>
                </a:r>
                <a:r>
                  <a:rPr lang="en-US" sz="2400" dirty="0"/>
                  <a:t>/monopoly) and V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(Cournot at MC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=w)</a:t>
                </a:r>
              </a:p>
              <a:p>
                <a:pPr marL="0" indent="0">
                  <a:buNone/>
                </a:pPr>
                <a:endParaRPr lang="cs-CZ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3F3E5D7-80ED-469A-9E6F-9ED3901536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632" y="1736405"/>
                <a:ext cx="6389505" cy="4722249"/>
              </a:xfrm>
              <a:prstGeom prst="rect">
                <a:avLst/>
              </a:prstGeom>
              <a:blipFill>
                <a:blip r:embed="rId4"/>
                <a:stretch>
                  <a:fillRect l="-1527" t="-180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68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B0F594-973F-421D-BDEA-18A3CC65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7" y="1434306"/>
            <a:ext cx="5724525" cy="51339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638950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/>
              <a:t>3 cases</a:t>
            </a:r>
          </a:p>
          <a:p>
            <a:pPr marL="0" indent="0">
              <a:buNone/>
            </a:pPr>
            <a:r>
              <a:rPr lang="en-US" sz="2400" dirty="0"/>
              <a:t>1. Entry not profitable even given q</a:t>
            </a:r>
            <a:r>
              <a:rPr lang="en-US" sz="2400" baseline="-25000" dirty="0"/>
              <a:t>1</a:t>
            </a:r>
            <a:r>
              <a:rPr lang="en-US" sz="2400" dirty="0"/>
              <a:t>=M</a:t>
            </a:r>
            <a:r>
              <a:rPr lang="en-US" sz="2400" baseline="-25000" dirty="0"/>
              <a:t>1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</a:t>
            </a:r>
            <a:r>
              <a:rPr lang="en-US" dirty="0"/>
              <a:t>Incumbent is monopolist, q</a:t>
            </a:r>
            <a:r>
              <a:rPr lang="en-US" baseline="-25000" dirty="0"/>
              <a:t>1</a:t>
            </a:r>
            <a:r>
              <a:rPr lang="en-US" dirty="0"/>
              <a:t>=M</a:t>
            </a:r>
            <a:r>
              <a:rPr lang="en-US" baseline="-25000" dirty="0"/>
              <a:t>1</a:t>
            </a:r>
            <a:r>
              <a:rPr lang="en-US" dirty="0"/>
              <a:t>, </a:t>
            </a:r>
            <a:r>
              <a:rPr lang="en-US" dirty="0" err="1"/>
              <a:t>behaviour</a:t>
            </a:r>
            <a:r>
              <a:rPr lang="en-US" dirty="0"/>
              <a:t> </a:t>
            </a:r>
            <a:r>
              <a:rPr lang="en-US" b="1" dirty="0"/>
              <a:t>not predatory</a:t>
            </a:r>
            <a:endParaRPr lang="en-US" b="1" baseline="-25000" dirty="0"/>
          </a:p>
          <a:p>
            <a:pPr marL="0" indent="0">
              <a:buNone/>
            </a:pPr>
            <a:r>
              <a:rPr lang="en-US" sz="2400" dirty="0"/>
              <a:t>2. Entry profitable even given q</a:t>
            </a:r>
            <a:r>
              <a:rPr lang="en-US" sz="2400" baseline="-25000" dirty="0"/>
              <a:t>1</a:t>
            </a:r>
            <a:r>
              <a:rPr lang="en-US" sz="2400" dirty="0"/>
              <a:t>=V</a:t>
            </a:r>
            <a:r>
              <a:rPr lang="en-US" sz="2400" baseline="-25000" dirty="0"/>
              <a:t>1</a:t>
            </a:r>
          </a:p>
          <a:p>
            <a:pPr marL="0" indent="0">
              <a:buNone/>
            </a:pPr>
            <a:r>
              <a:rPr lang="en-US" sz="2400" baseline="-250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entry can only be </a:t>
            </a:r>
            <a:r>
              <a:rPr lang="en-US" sz="2400" b="1" dirty="0">
                <a:sym typeface="Wingdings" panose="05000000000000000000" pitchFamily="2" charset="2"/>
              </a:rPr>
              <a:t>accommodated</a:t>
            </a:r>
            <a:r>
              <a:rPr lang="en-US" sz="2400" dirty="0">
                <a:sym typeface="Wingdings" panose="05000000000000000000" pitchFamily="2" charset="2"/>
              </a:rPr>
              <a:t> by    	</a:t>
            </a:r>
            <a:r>
              <a:rPr lang="en-US" sz="2400" dirty="0"/>
              <a:t>q</a:t>
            </a:r>
            <a:r>
              <a:rPr lang="en-US" sz="2400" baseline="-25000" dirty="0"/>
              <a:t>1</a:t>
            </a:r>
            <a:r>
              <a:rPr lang="en-US" sz="2400" dirty="0"/>
              <a:t>=M</a:t>
            </a:r>
            <a:r>
              <a:rPr lang="en-US" sz="2400" baseline="-25000" dirty="0"/>
              <a:t>1</a:t>
            </a:r>
          </a:p>
          <a:p>
            <a:pPr marL="0" indent="0">
              <a:buNone/>
            </a:pPr>
            <a:r>
              <a:rPr lang="en-US" sz="2400" dirty="0"/>
              <a:t>3. Break-even point between M</a:t>
            </a:r>
            <a:r>
              <a:rPr lang="en-US" sz="2400" baseline="-25000" dirty="0"/>
              <a:t>1</a:t>
            </a:r>
            <a:r>
              <a:rPr lang="en-US" sz="2400" dirty="0"/>
              <a:t> and V</a:t>
            </a:r>
            <a:r>
              <a:rPr lang="en-US" sz="2400" baseline="-25000" dirty="0"/>
              <a:t>1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>
                <a:sym typeface="Wingdings" panose="05000000000000000000" pitchFamily="2" charset="2"/>
              </a:rPr>
              <a:t> Incumbent sets capacity &gt;M</a:t>
            </a:r>
            <a:r>
              <a:rPr lang="en-US" sz="2400" baseline="-25000" dirty="0">
                <a:sym typeface="Wingdings" panose="05000000000000000000" pitchFamily="2" charset="2"/>
              </a:rPr>
              <a:t>1</a:t>
            </a:r>
            <a:r>
              <a:rPr lang="en-US" sz="2400" dirty="0">
                <a:sym typeface="Wingdings" panose="05000000000000000000" pitchFamily="2" charset="2"/>
              </a:rPr>
              <a:t> to </a:t>
            </a:r>
            <a:r>
              <a:rPr lang="en-US" sz="2400" b="1" dirty="0">
                <a:sym typeface="Wingdings" panose="05000000000000000000" pitchFamily="2" charset="2"/>
              </a:rPr>
              <a:t>deter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	</a:t>
            </a:r>
            <a:r>
              <a:rPr lang="en-US" sz="2400" dirty="0">
                <a:sym typeface="Wingdings" panose="05000000000000000000" pitchFamily="2" charset="2"/>
              </a:rPr>
              <a:t>entry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>
                <a:sym typeface="Wingdings" panose="05000000000000000000" pitchFamily="2" charset="2"/>
              </a:rPr>
              <a:t> predatory </a:t>
            </a:r>
            <a:r>
              <a:rPr lang="cs-CZ" sz="2400" dirty="0" err="1">
                <a:sym typeface="Wingdings" panose="05000000000000000000" pitchFamily="2" charset="2"/>
              </a:rPr>
              <a:t>conduct</a:t>
            </a:r>
            <a:endParaRPr lang="cs-CZ" sz="24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8447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2B0F594-973F-421D-BDEA-18A3CC657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837" y="1434306"/>
            <a:ext cx="5724525" cy="513397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3" y="1474378"/>
            <a:ext cx="6339152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400" b="1" dirty="0" err="1"/>
              <a:t>Summary</a:t>
            </a:r>
            <a:endParaRPr lang="cs-CZ" sz="2400" b="1" dirty="0"/>
          </a:p>
          <a:p>
            <a:r>
              <a:rPr lang="cs-CZ" sz="2400" dirty="0" err="1"/>
              <a:t>Note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there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no </a:t>
            </a:r>
            <a:r>
              <a:rPr lang="cs-CZ" sz="2400" dirty="0" err="1"/>
              <a:t>overall</a:t>
            </a:r>
            <a:r>
              <a:rPr lang="cs-CZ" sz="2400" dirty="0"/>
              <a:t> </a:t>
            </a:r>
            <a:r>
              <a:rPr lang="cs-CZ" sz="2400" dirty="0" err="1"/>
              <a:t>cost</a:t>
            </a:r>
            <a:r>
              <a:rPr lang="cs-CZ" sz="2400" dirty="0"/>
              <a:t> </a:t>
            </a:r>
            <a:r>
              <a:rPr lang="cs-CZ" sz="2400" dirty="0" err="1"/>
              <a:t>advantage</a:t>
            </a:r>
            <a:r>
              <a:rPr lang="cs-CZ" sz="2400" dirty="0"/>
              <a:t> of </a:t>
            </a:r>
            <a:r>
              <a:rPr lang="cs-CZ" sz="2400" dirty="0" err="1"/>
              <a:t>being</a:t>
            </a:r>
            <a:r>
              <a:rPr lang="cs-CZ" sz="2400" dirty="0"/>
              <a:t> </a:t>
            </a:r>
            <a:r>
              <a:rPr lang="cs-CZ" sz="2400" dirty="0" err="1"/>
              <a:t>incumbent</a:t>
            </a:r>
            <a:r>
              <a:rPr lang="cs-CZ" sz="2400" dirty="0"/>
              <a:t> </a:t>
            </a:r>
            <a:r>
              <a:rPr lang="cs-CZ" sz="2400" dirty="0" err="1"/>
              <a:t>or</a:t>
            </a:r>
            <a:r>
              <a:rPr lang="cs-CZ" sz="2400" dirty="0"/>
              <a:t> </a:t>
            </a:r>
            <a:r>
              <a:rPr lang="cs-CZ" sz="2400" dirty="0" err="1"/>
              <a:t>investing</a:t>
            </a:r>
            <a:r>
              <a:rPr lang="cs-CZ" sz="2400" dirty="0"/>
              <a:t> in </a:t>
            </a:r>
            <a:r>
              <a:rPr lang="cs-CZ" sz="2400" dirty="0" err="1"/>
              <a:t>capacity</a:t>
            </a:r>
            <a:endParaRPr lang="cs-CZ" sz="2400" dirty="0"/>
          </a:p>
          <a:p>
            <a:r>
              <a:rPr lang="cs-CZ" sz="2400" dirty="0"/>
              <a:t>The </a:t>
            </a:r>
            <a:r>
              <a:rPr lang="cs-CZ" sz="2400" dirty="0" err="1"/>
              <a:t>investment</a:t>
            </a:r>
            <a:r>
              <a:rPr lang="cs-CZ" sz="2400" dirty="0"/>
              <a:t> </a:t>
            </a:r>
            <a:r>
              <a:rPr lang="cs-CZ" sz="2400" dirty="0" err="1"/>
              <a:t>simply</a:t>
            </a:r>
            <a:r>
              <a:rPr lang="cs-CZ" sz="2400" dirty="0"/>
              <a:t> </a:t>
            </a:r>
            <a:r>
              <a:rPr lang="cs-CZ" sz="2400" dirty="0" err="1"/>
              <a:t>commits</a:t>
            </a:r>
            <a:r>
              <a:rPr lang="cs-CZ" sz="2400" dirty="0"/>
              <a:t> the </a:t>
            </a:r>
            <a:r>
              <a:rPr lang="cs-CZ" sz="2400" dirty="0" err="1"/>
              <a:t>incumbent</a:t>
            </a:r>
            <a:r>
              <a:rPr lang="cs-CZ" sz="2400" dirty="0"/>
              <a:t> to </a:t>
            </a:r>
            <a:r>
              <a:rPr lang="cs-CZ" sz="2400" dirty="0" err="1"/>
              <a:t>certain</a:t>
            </a:r>
            <a:r>
              <a:rPr lang="cs-CZ" sz="2400" dirty="0"/>
              <a:t> output</a:t>
            </a:r>
          </a:p>
          <a:p>
            <a:r>
              <a:rPr lang="cs-CZ" sz="2400" dirty="0" err="1"/>
              <a:t>This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enough</a:t>
            </a:r>
            <a:r>
              <a:rPr lang="cs-CZ" sz="2400" dirty="0"/>
              <a:t> to </a:t>
            </a:r>
            <a:r>
              <a:rPr lang="cs-CZ" sz="2400" dirty="0" err="1"/>
              <a:t>deter</a:t>
            </a:r>
            <a:r>
              <a:rPr lang="cs-CZ" sz="2400" dirty="0"/>
              <a:t> </a:t>
            </a:r>
            <a:r>
              <a:rPr lang="cs-CZ" sz="2400" err="1"/>
              <a:t>or</a:t>
            </a:r>
            <a:r>
              <a:rPr lang="cs-CZ" sz="2400"/>
              <a:t> accommodate </a:t>
            </a:r>
            <a:r>
              <a:rPr lang="cs-CZ" sz="2400" dirty="0" err="1"/>
              <a:t>entry</a:t>
            </a:r>
            <a:endParaRPr lang="cs-CZ" sz="2400" dirty="0"/>
          </a:p>
          <a:p>
            <a:r>
              <a:rPr lang="cs-CZ" sz="2400" dirty="0" err="1"/>
              <a:t>Note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irreversibility</a:t>
            </a:r>
            <a:r>
              <a:rPr lang="cs-CZ" sz="2400" dirty="0"/>
              <a:t> of </a:t>
            </a:r>
            <a:r>
              <a:rPr lang="cs-CZ" sz="2400" dirty="0" err="1"/>
              <a:t>investment</a:t>
            </a:r>
            <a:r>
              <a:rPr lang="cs-CZ" sz="2400" dirty="0"/>
              <a:t> </a:t>
            </a:r>
            <a:r>
              <a:rPr lang="cs-CZ" sz="2400" dirty="0" err="1"/>
              <a:t>is</a:t>
            </a:r>
            <a:r>
              <a:rPr lang="cs-CZ" sz="2400" dirty="0"/>
              <a:t> </a:t>
            </a:r>
            <a:r>
              <a:rPr lang="cs-CZ" sz="2400" dirty="0" err="1"/>
              <a:t>crucial</a:t>
            </a:r>
            <a:endParaRPr lang="cs-CZ" sz="2400" dirty="0"/>
          </a:p>
          <a:p>
            <a:pPr lvl="1"/>
            <a:r>
              <a:rPr lang="cs-CZ" dirty="0" err="1"/>
              <a:t>If</a:t>
            </a:r>
            <a:r>
              <a:rPr lang="cs-CZ" dirty="0"/>
              <a:t> </a:t>
            </a:r>
            <a:r>
              <a:rPr lang="cs-CZ" dirty="0" err="1"/>
              <a:t>machinery</a:t>
            </a:r>
            <a:r>
              <a:rPr lang="cs-CZ" dirty="0"/>
              <a:t> </a:t>
            </a:r>
            <a:r>
              <a:rPr lang="cs-CZ" dirty="0" err="1"/>
              <a:t>can</a:t>
            </a:r>
            <a:r>
              <a:rPr lang="cs-CZ" dirty="0"/>
              <a:t> </a:t>
            </a:r>
            <a:r>
              <a:rPr lang="cs-CZ" dirty="0" err="1"/>
              <a:t>be</a:t>
            </a:r>
            <a:r>
              <a:rPr lang="cs-CZ" dirty="0"/>
              <a:t> sold </a:t>
            </a:r>
            <a:r>
              <a:rPr lang="cs-CZ" dirty="0" err="1"/>
              <a:t>for</a:t>
            </a:r>
            <a:r>
              <a:rPr lang="cs-CZ" dirty="0"/>
              <a:t> r, the </a:t>
            </a:r>
            <a:r>
              <a:rPr lang="cs-CZ" dirty="0" err="1"/>
              <a:t>commitment</a:t>
            </a:r>
            <a:r>
              <a:rPr lang="cs-CZ" dirty="0"/>
              <a:t> no </a:t>
            </a:r>
            <a:r>
              <a:rPr lang="cs-CZ" dirty="0" err="1"/>
              <a:t>longer</a:t>
            </a:r>
            <a:r>
              <a:rPr lang="cs-CZ" dirty="0"/>
              <a:t> </a:t>
            </a:r>
            <a:r>
              <a:rPr lang="cs-CZ" dirty="0" err="1"/>
              <a:t>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502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0515600" cy="4722249"/>
              </a:xfrm>
            </p:spPr>
            <p:txBody>
              <a:bodyPr>
                <a:normAutofit/>
              </a:bodyPr>
              <a:lstStyle/>
              <a:p>
                <a:r>
                  <a:rPr lang="cs-CZ" sz="2000" i="1"/>
                  <a:t>Economist</a:t>
                </a:r>
                <a:r>
                  <a:rPr lang="cs-CZ" sz="2000"/>
                  <a:t> article: (pseudo)monopolies everywhere we look</a:t>
                </a:r>
              </a:p>
              <a:p>
                <a:r>
                  <a:rPr lang="cs-CZ" sz="2000"/>
                  <a:t>Not </a:t>
                </a:r>
                <a:r>
                  <a:rPr lang="cs-CZ" sz="2000" dirty="0" err="1"/>
                  <a:t>young</a:t>
                </a:r>
                <a:r>
                  <a:rPr lang="cs-CZ" sz="2000" dirty="0"/>
                  <a:t> </a:t>
                </a:r>
                <a:r>
                  <a:rPr lang="cs-CZ" sz="2000" dirty="0" err="1"/>
                  <a:t>any</a:t>
                </a:r>
                <a:r>
                  <a:rPr lang="cs-CZ" sz="2000" dirty="0"/>
                  <a:t> more</a:t>
                </a:r>
              </a:p>
              <a:p>
                <a:pPr lvl="1"/>
                <a:r>
                  <a:rPr lang="cs-CZ" sz="2000" dirty="0"/>
                  <a:t>Microsoft </a:t>
                </a:r>
                <a:r>
                  <a:rPr lang="cs-CZ" sz="2000"/>
                  <a:t>– 48 </a:t>
                </a:r>
                <a:r>
                  <a:rPr lang="cs-CZ" sz="2000" dirty="0" err="1"/>
                  <a:t>years</a:t>
                </a:r>
                <a:endParaRPr lang="cs-CZ" sz="2000" dirty="0"/>
              </a:p>
              <a:p>
                <a:pPr lvl="1"/>
                <a:r>
                  <a:rPr lang="cs-CZ" sz="2000" dirty="0"/>
                  <a:t>Amazon </a:t>
                </a:r>
                <a:r>
                  <a:rPr lang="cs-CZ" sz="2000"/>
                  <a:t>– 29 </a:t>
                </a:r>
                <a:r>
                  <a:rPr lang="cs-CZ" sz="2000" dirty="0" err="1"/>
                  <a:t>years</a:t>
                </a:r>
                <a:endParaRPr lang="cs-CZ" sz="2000" dirty="0"/>
              </a:p>
              <a:p>
                <a:pPr lvl="1"/>
                <a:r>
                  <a:rPr lang="cs-CZ" sz="2000" dirty="0"/>
                  <a:t>Google </a:t>
                </a:r>
                <a:r>
                  <a:rPr lang="cs-CZ" sz="2000"/>
                  <a:t>– 25 </a:t>
                </a:r>
                <a:r>
                  <a:rPr lang="cs-CZ" sz="2000" dirty="0" err="1"/>
                  <a:t>years</a:t>
                </a:r>
                <a:endParaRPr lang="cs-CZ" sz="2000" dirty="0"/>
              </a:p>
              <a:p>
                <a:pPr lvl="1"/>
                <a:r>
                  <a:rPr lang="cs-CZ" sz="2000" dirty="0" err="1"/>
                  <a:t>Facebook</a:t>
                </a:r>
                <a:r>
                  <a:rPr lang="cs-CZ" sz="2000" dirty="0"/>
                  <a:t> </a:t>
                </a:r>
                <a:r>
                  <a:rPr lang="cs-CZ" sz="2000"/>
                  <a:t>– 20 </a:t>
                </a:r>
                <a:r>
                  <a:rPr lang="cs-CZ" sz="2000" dirty="0" err="1"/>
                  <a:t>years</a:t>
                </a:r>
                <a:endParaRPr lang="cs-CZ" sz="2000" dirty="0"/>
              </a:p>
              <a:p>
                <a:r>
                  <a:rPr lang="cs-CZ" sz="2000" dirty="0"/>
                  <a:t>Average #1 </a:t>
                </a:r>
                <a:r>
                  <a:rPr lang="cs-CZ" sz="2000" dirty="0" err="1"/>
                  <a:t>firm</a:t>
                </a:r>
                <a:r>
                  <a:rPr lang="cs-CZ" sz="2000" dirty="0"/>
                  <a:t> </a:t>
                </a:r>
                <a:r>
                  <a:rPr lang="cs-CZ" sz="2000" dirty="0" err="1"/>
                  <a:t>remains</a:t>
                </a:r>
                <a:r>
                  <a:rPr lang="cs-CZ" sz="2000" dirty="0"/>
                  <a:t> #1 </a:t>
                </a:r>
                <a:r>
                  <a:rPr lang="cs-CZ" sz="2000" dirty="0" err="1"/>
                  <a:t>for</a:t>
                </a:r>
                <a:r>
                  <a:rPr lang="cs-CZ" sz="2000" dirty="0"/>
                  <a:t> cca 20 </a:t>
                </a:r>
                <a:r>
                  <a:rPr lang="cs-CZ" sz="2000" dirty="0" err="1"/>
                  <a:t>years</a:t>
                </a:r>
                <a:endParaRPr lang="cs-CZ" sz="2000" dirty="0"/>
              </a:p>
              <a:p>
                <a:pPr lvl="1"/>
                <a:r>
                  <a:rPr lang="cs-CZ" sz="1800" dirty="0" err="1"/>
                  <a:t>Baldwin</a:t>
                </a:r>
                <a:r>
                  <a:rPr lang="cs-CZ" sz="1800" dirty="0"/>
                  <a:t> (1995), </a:t>
                </a:r>
                <a:r>
                  <a:rPr lang="cs-CZ" sz="1800" dirty="0" err="1"/>
                  <a:t>Geroski</a:t>
                </a:r>
                <a:r>
                  <a:rPr lang="cs-CZ" sz="1800" dirty="0"/>
                  <a:t> &amp; </a:t>
                </a:r>
                <a:r>
                  <a:rPr lang="cs-CZ" sz="1800" dirty="0" err="1"/>
                  <a:t>Toker</a:t>
                </a:r>
                <a:r>
                  <a:rPr lang="cs-CZ" sz="1800" dirty="0"/>
                  <a:t> (1996)</a:t>
                </a:r>
              </a:p>
              <a:p>
                <a:pPr marL="0" indent="0">
                  <a:buNone/>
                </a:pPr>
                <a:r>
                  <a:rPr lang="cs-CZ" sz="2000">
                    <a:sym typeface="Wingdings" panose="05000000000000000000" pitchFamily="2" charset="2"/>
                  </a:rPr>
                  <a:t> Market </a:t>
                </a:r>
                <a:r>
                  <a:rPr lang="cs-CZ" sz="2000" dirty="0" err="1">
                    <a:sym typeface="Wingdings" panose="05000000000000000000" pitchFamily="2" charset="2"/>
                  </a:rPr>
                  <a:t>shares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lasts</a:t>
                </a:r>
                <a:r>
                  <a:rPr lang="cs-CZ" sz="2000" dirty="0">
                    <a:sym typeface="Wingdings" panose="05000000000000000000" pitchFamily="2" charset="2"/>
                  </a:rPr>
                  <a:t>. </a:t>
                </a:r>
                <a:r>
                  <a:rPr lang="cs-CZ" sz="2000" dirty="0" err="1">
                    <a:sym typeface="Wingdings" panose="05000000000000000000" pitchFamily="2" charset="2"/>
                  </a:rPr>
                  <a:t>Why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is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that</a:t>
                </a:r>
                <a:r>
                  <a:rPr lang="cs-CZ" sz="2000" dirty="0">
                    <a:sym typeface="Wingdings" panose="05000000000000000000" pitchFamily="2" charset="2"/>
                  </a:rPr>
                  <a:t>?</a:t>
                </a:r>
                <a:endParaRPr lang="cs-CZ" sz="20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cs-CZ" sz="2000" dirty="0" err="1"/>
                  <a:t>Efficiency</a:t>
                </a:r>
                <a:r>
                  <a:rPr lang="cs-CZ" sz="2000" dirty="0"/>
                  <a:t> </a:t>
                </a:r>
                <a:r>
                  <a:rPr lang="cs-CZ" sz="2000" dirty="0" err="1"/>
                  <a:t>highly</a:t>
                </a:r>
                <a:r>
                  <a:rPr lang="cs-CZ" sz="2000" dirty="0"/>
                  <a:t> </a:t>
                </a:r>
                <a:r>
                  <a:rPr lang="cs-CZ" sz="2000" dirty="0" err="1"/>
                  <a:t>persistent</a:t>
                </a:r>
                <a:endParaRPr lang="cs-CZ" sz="2000" dirty="0"/>
              </a:p>
              <a:p>
                <a:pPr marL="914400" lvl="1" indent="-457200">
                  <a:buFont typeface="+mj-lt"/>
                  <a:buAutoNum type="alphaLcParenR"/>
                </a:pPr>
                <a:r>
                  <a:rPr lang="cs-CZ" sz="2000" dirty="0" err="1"/>
                  <a:t>Anticompetitive</a:t>
                </a:r>
                <a:r>
                  <a:rPr lang="cs-CZ" sz="2000" dirty="0"/>
                  <a:t> „</a:t>
                </a:r>
                <a:r>
                  <a:rPr lang="cs-CZ" sz="2000" dirty="0" err="1"/>
                  <a:t>predatory</a:t>
                </a:r>
                <a:r>
                  <a:rPr lang="cs-CZ" sz="2000"/>
                  <a:t>“ strategies</a:t>
                </a:r>
                <a:endParaRPr lang="en-US" sz="2000"/>
              </a:p>
              <a:p>
                <a:pPr lvl="2"/>
                <a:r>
                  <a:rPr lang="cs-CZ" sz="1600"/>
                  <a:t>In many models: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cs-CZ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cs-CZ" sz="16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cs-CZ" sz="160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cs-CZ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cs-CZ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  <m:r>
                      <a:rPr lang="cs-CZ" sz="1600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sz="1600"/>
                  <a:t>  (</a:t>
                </a:r>
                <a:r>
                  <a:rPr lang="cs-CZ" sz="1800"/>
                  <a:t>i.e. profits and markups decrease with </a:t>
                </a:r>
                <a:r>
                  <a:rPr lang="en-US" sz="1800"/>
                  <a:t>N)</a:t>
                </a:r>
                <a:endParaRPr lang="cs-CZ" sz="1800"/>
              </a:p>
              <a:p>
                <a:pPr marL="914400" lvl="2" indent="0">
                  <a:buNone/>
                </a:pPr>
                <a:r>
                  <a:rPr lang="en-US" sz="1600">
                    <a:sym typeface="Wingdings" panose="05000000000000000000" pitchFamily="2" charset="2"/>
                  </a:rPr>
                  <a:t>    </a:t>
                </a:r>
                <a:r>
                  <a:rPr lang="cs-CZ" sz="1600">
                    <a:sym typeface="Wingdings" panose="05000000000000000000" pitchFamily="2" charset="2"/>
                  </a:rPr>
                  <a:t> Firms have an incentive to engage in anti-competitive strategies</a:t>
                </a:r>
                <a:endParaRPr lang="cs-CZ" sz="1600"/>
              </a:p>
              <a:p>
                <a:pPr marL="457200" indent="-457200">
                  <a:buFont typeface="+mj-lt"/>
                  <a:buAutoNum type="alphaLcParenR"/>
                </a:pPr>
                <a:endParaRPr lang="cs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0515600" cy="4722249"/>
              </a:xfrm>
              <a:blipFill>
                <a:blip r:embed="rId3"/>
                <a:stretch>
                  <a:fillRect l="-638" t="-141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Anti-</a:t>
            </a:r>
            <a:r>
              <a:rPr lang="cs-CZ" dirty="0" err="1"/>
              <a:t>competitive</a:t>
            </a:r>
            <a:r>
              <a:rPr lang="cs-CZ" dirty="0"/>
              <a:t> </a:t>
            </a:r>
            <a:r>
              <a:rPr lang="cs-CZ" dirty="0" err="1"/>
              <a:t>strategies</a:t>
            </a:r>
            <a:endParaRPr lang="cs-CZ" dirty="0"/>
          </a:p>
        </p:txBody>
      </p:sp>
      <p:pic>
        <p:nvPicPr>
          <p:cNvPr id="1026" name="Picture 2" descr="Colourful Happy Birthday Cake With Sprinkles Card | Moonpig">
            <a:extLst>
              <a:ext uri="{FF2B5EF4-FFF2-40B4-BE49-F238E27FC236}">
                <a16:creationId xmlns:a16="http://schemas.microsoft.com/office/drawing/2014/main" id="{F55435A7-BB4C-421B-B161-264A1D1F0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155" y="3034144"/>
            <a:ext cx="644583" cy="644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56945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1353800" cy="1325563"/>
          </a:xfrm>
        </p:spPr>
        <p:txBody>
          <a:bodyPr/>
          <a:lstStyle/>
          <a:p>
            <a:r>
              <a:rPr lang="en-US" dirty="0"/>
              <a:t>Capacity expansion as a commitment mechanism</a:t>
            </a:r>
            <a:endParaRPr lang="cs-CZ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1035832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Application – Hotels (</a:t>
            </a:r>
            <a:r>
              <a:rPr lang="en-US" sz="2000" b="1" dirty="0" err="1"/>
              <a:t>Conlin</a:t>
            </a:r>
            <a:r>
              <a:rPr lang="en-US" sz="2000" b="1" dirty="0"/>
              <a:t> and </a:t>
            </a:r>
            <a:r>
              <a:rPr lang="en-US" sz="2000" b="1" dirty="0" err="1"/>
              <a:t>Kadiyali</a:t>
            </a:r>
            <a:r>
              <a:rPr lang="en-US" sz="2000" b="1" dirty="0"/>
              <a:t>, 2006)</a:t>
            </a:r>
            <a:endParaRPr lang="cs-CZ" sz="2000" b="1" dirty="0"/>
          </a:p>
          <a:p>
            <a:r>
              <a:rPr lang="cs-CZ" sz="2000"/>
              <a:t>The idea: </a:t>
            </a:r>
            <a:r>
              <a:rPr lang="en-US" sz="2000"/>
              <a:t>No </a:t>
            </a:r>
            <a:r>
              <a:rPr lang="en-US" sz="2000" dirty="0"/>
              <a:t>point of deterring entry if markets competitive</a:t>
            </a:r>
          </a:p>
          <a:p>
            <a:pPr marL="0" indent="0">
              <a:buNone/>
            </a:pPr>
            <a:r>
              <a:rPr lang="en-US" sz="2000" dirty="0"/>
              <a:t>   </a:t>
            </a:r>
            <a:r>
              <a:rPr lang="en-US" sz="2000" dirty="0">
                <a:sym typeface="Wingdings" panose="05000000000000000000" pitchFamily="2" charset="2"/>
              </a:rPr>
              <a:t> Capacity overinvestment should happen in more concentrated markets</a:t>
            </a:r>
            <a:endParaRPr lang="en-US" sz="2000" dirty="0"/>
          </a:p>
          <a:p>
            <a:r>
              <a:rPr lang="en-US" sz="2000" dirty="0"/>
              <a:t>Test whether concentration is correlated with market excess capacity</a:t>
            </a:r>
          </a:p>
          <a:p>
            <a:pPr lvl="1"/>
            <a:r>
              <a:rPr lang="en-US" sz="1800" dirty="0"/>
              <a:t>Calculate HHI in markets defined </a:t>
            </a:r>
            <a:r>
              <a:rPr lang="en-US" sz="1800"/>
              <a:t>by county </a:t>
            </a:r>
            <a:r>
              <a:rPr lang="en-US" sz="1800" dirty="0"/>
              <a:t>or city and a type of hotel</a:t>
            </a:r>
          </a:p>
          <a:p>
            <a:pPr lvl="1"/>
            <a:r>
              <a:rPr lang="en-US" sz="1800" dirty="0"/>
              <a:t>Calculate hotel excess capacity in a market as 1 – average </a:t>
            </a:r>
            <a:r>
              <a:rPr lang="en-US" sz="1800"/>
              <a:t>occupancy rate</a:t>
            </a:r>
            <a:endParaRPr lang="cs-CZ" sz="1800"/>
          </a:p>
          <a:p>
            <a:r>
              <a:rPr lang="cs-CZ" sz="2000"/>
              <a:t>Hotels in Texas over period 1991-1997</a:t>
            </a:r>
            <a:endParaRPr lang="en-US" sz="2000" dirty="0"/>
          </a:p>
        </p:txBody>
      </p:sp>
      <p:pic>
        <p:nvPicPr>
          <p:cNvPr id="4098" name="Picture 2" descr="Asia Pacific Hotels">
            <a:extLst>
              <a:ext uri="{FF2B5EF4-FFF2-40B4-BE49-F238E27FC236}">
                <a16:creationId xmlns:a16="http://schemas.microsoft.com/office/drawing/2014/main" id="{8AA99FFD-1F7F-4C8B-9744-7376476E3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941" y="2799941"/>
            <a:ext cx="4058059" cy="4058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546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1035832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7B1D4-28FD-43EF-AA91-F738371D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017" y="0"/>
            <a:ext cx="5532258" cy="724993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A3C61CA-F88D-43B7-AF31-4974DC672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365125"/>
            <a:ext cx="11068050" cy="1325563"/>
          </a:xfrm>
        </p:spPr>
        <p:txBody>
          <a:bodyPr>
            <a:normAutofit/>
          </a:bodyPr>
          <a:lstStyle/>
          <a:p>
            <a:r>
              <a:rPr lang="cs-CZ" sz="3200" b="1"/>
              <a:t>Market-level regressions</a:t>
            </a:r>
          </a:p>
        </p:txBody>
      </p:sp>
    </p:spTree>
    <p:extLst>
      <p:ext uri="{BB962C8B-B14F-4D97-AF65-F5344CB8AC3E}">
        <p14:creationId xmlns:p14="http://schemas.microsoft.com/office/powerpoint/2010/main" val="39670691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DD425E7-E3F4-4031-9194-337BAADE438E}"/>
              </a:ext>
            </a:extLst>
          </p:cNvPr>
          <p:cNvSpPr txBox="1">
            <a:spLocks/>
          </p:cNvSpPr>
          <p:nvPr/>
        </p:nvSpPr>
        <p:spPr>
          <a:xfrm>
            <a:off x="425632" y="1474378"/>
            <a:ext cx="10358325" cy="47222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EC027-E996-4CC5-B4F7-EB43A91EC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25" y="1474378"/>
            <a:ext cx="5913076" cy="3851490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0ACAB619-5654-430C-AD9D-B9481996AD19}"/>
              </a:ext>
            </a:extLst>
          </p:cNvPr>
          <p:cNvSpPr txBox="1">
            <a:spLocks/>
          </p:cNvSpPr>
          <p:nvPr/>
        </p:nvSpPr>
        <p:spPr>
          <a:xfrm>
            <a:off x="285750" y="365125"/>
            <a:ext cx="110680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s-CZ" sz="3200" b="1"/>
              <a:t>Firm-level regressions</a:t>
            </a:r>
          </a:p>
        </p:txBody>
      </p:sp>
    </p:spTree>
    <p:extLst>
      <p:ext uri="{BB962C8B-B14F-4D97-AF65-F5344CB8AC3E}">
        <p14:creationId xmlns:p14="http://schemas.microsoft.com/office/powerpoint/2010/main" val="2578303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 err="1"/>
              <a:t>Practise</a:t>
            </a:r>
            <a:r>
              <a:rPr lang="en-US" dirty="0"/>
              <a:t> question</a:t>
            </a:r>
            <a:r>
              <a:rPr lang="en-US"/>
              <a:t>: </a:t>
            </a:r>
            <a:r>
              <a:rPr lang="cs-CZ"/>
              <a:t>C</a:t>
            </a:r>
            <a:r>
              <a:rPr lang="en-US"/>
              <a:t>apacity </a:t>
            </a:r>
            <a:r>
              <a:rPr lang="cs-CZ"/>
              <a:t>choice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50537F-CA32-4E82-A5F9-41192938A9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0068098" cy="4722250"/>
              </a:xfrm>
            </p:spPr>
            <p:txBody>
              <a:bodyPr>
                <a:noAutofit/>
              </a:bodyPr>
              <a:lstStyle/>
              <a:p>
                <a:r>
                  <a:rPr lang="en-US" sz="2000"/>
                  <a:t>P </a:t>
                </a:r>
                <a:r>
                  <a:rPr lang="en-US" sz="2000" dirty="0"/>
                  <a:t>= 120 – (q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+</a:t>
                </a:r>
                <a:r>
                  <a:rPr lang="en-US" sz="2000"/>
                  <a:t>q</a:t>
                </a:r>
                <a:r>
                  <a:rPr lang="en-US" sz="2000" baseline="-25000"/>
                  <a:t>2</a:t>
                </a:r>
                <a:r>
                  <a:rPr lang="en-US" sz="2000"/>
                  <a:t>)</a:t>
                </a:r>
                <a:endParaRPr lang="cs-CZ" sz="2000"/>
              </a:p>
              <a:p>
                <a:r>
                  <a:rPr lang="en-US" sz="2000"/>
                  <a:t>To produce a unit of output, firms need</a:t>
                </a:r>
                <a:r>
                  <a:rPr lang="cs-CZ" sz="2000"/>
                  <a:t> </a:t>
                </a:r>
                <a:r>
                  <a:rPr lang="en-US" sz="2000"/>
                  <a:t>1 unit of capital K</a:t>
                </a:r>
                <a:r>
                  <a:rPr lang="cs-CZ" sz="2000"/>
                  <a:t> </a:t>
                </a:r>
                <a:r>
                  <a:rPr lang="en-US" sz="2000"/>
                  <a:t>+ 1 unit of labour L</a:t>
                </a:r>
                <a:endParaRPr lang="cs-CZ" sz="2000"/>
              </a:p>
              <a:p>
                <a:r>
                  <a:rPr lang="en-US" sz="2000"/>
                  <a:t>w=30, r=30</a:t>
                </a:r>
                <a:r>
                  <a:rPr lang="cs-CZ" sz="2000"/>
                  <a:t>, f</a:t>
                </a:r>
                <a:r>
                  <a:rPr lang="en-US" sz="2000"/>
                  <a:t>=200</a:t>
                </a:r>
              </a:p>
              <a:p>
                <a:r>
                  <a:rPr lang="cs-CZ" sz="2000"/>
                  <a:t>2</a:t>
                </a:r>
                <a:r>
                  <a:rPr lang="en-US" sz="2000"/>
                  <a:t> </a:t>
                </a:r>
                <a:r>
                  <a:rPr lang="en-US" sz="2000" dirty="0"/>
                  <a:t>stages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/>
                  <a:t>Incumbent </a:t>
                </a:r>
                <a:r>
                  <a:rPr lang="en-US" sz="2000" dirty="0"/>
                  <a:t>sets capacity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cs-CZ" sz="2000" dirty="0"/>
                  <a:t> </a:t>
                </a:r>
                <a:r>
                  <a:rPr lang="en-US" sz="2000" dirty="0"/>
                  <a:t>(leading to fixed cost r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 dirty="0"/>
                  <a:t>1</a:t>
                </a:r>
                <a:r>
                  <a:rPr lang="en-US" sz="2000" dirty="0"/>
                  <a:t>)</a:t>
                </a:r>
                <a:endParaRPr lang="cs-CZ" sz="20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000"/>
                  <a:t>Entrant </a:t>
                </a:r>
                <a:r>
                  <a:rPr lang="cs-CZ" sz="2000" dirty="0" err="1"/>
                  <a:t>decides</a:t>
                </a:r>
                <a:r>
                  <a:rPr lang="cs-CZ" sz="2000" dirty="0"/>
                  <a:t> </a:t>
                </a:r>
                <a:r>
                  <a:rPr lang="cs-CZ" sz="2000" dirty="0" err="1"/>
                  <a:t>whether</a:t>
                </a:r>
                <a:r>
                  <a:rPr lang="cs-CZ" sz="2000" dirty="0"/>
                  <a:t> to enter and f</a:t>
                </a:r>
                <a:r>
                  <a:rPr lang="en-US" sz="2000" dirty="0" err="1"/>
                  <a:t>irms</a:t>
                </a:r>
                <a:r>
                  <a:rPr lang="en-US" sz="2000" dirty="0"/>
                  <a:t> compete </a:t>
                </a:r>
                <a:r>
                  <a:rPr lang="en-US" sz="2000"/>
                  <a:t>in quantities</a:t>
                </a:r>
                <a:endParaRPr lang="cs-CZ" sz="2000"/>
              </a:p>
              <a:p>
                <a:r>
                  <a:rPr lang="cs-CZ" sz="2000"/>
                  <a:t>I</a:t>
                </a:r>
                <a:r>
                  <a:rPr lang="en-US" sz="2000"/>
                  <a:t>nvestment </a:t>
                </a:r>
                <a:r>
                  <a:rPr lang="en-US" sz="2000" dirty="0"/>
                  <a:t>of r</a:t>
                </a:r>
                <a:r>
                  <a:rPr lang="cs-CZ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cs-CZ" sz="2000" baseline="-25000"/>
                  <a:t>1</a:t>
                </a:r>
                <a:r>
                  <a:rPr lang="en-US" sz="2000"/>
                  <a:t> irreversible</a:t>
                </a:r>
                <a:r>
                  <a:rPr lang="cs-CZ" sz="2000"/>
                  <a:t> (but</a:t>
                </a:r>
                <a:r>
                  <a:rPr lang="en-US" sz="2000"/>
                  <a:t> </a:t>
                </a:r>
                <a:r>
                  <a:rPr lang="en-US" sz="2000" dirty="0"/>
                  <a:t>capacity can be increased in stage 2 at </a:t>
                </a:r>
                <a:r>
                  <a:rPr lang="en-US" sz="2000"/>
                  <a:t>cost r</a:t>
                </a:r>
                <a:r>
                  <a:rPr lang="cs-CZ" sz="2000"/>
                  <a:t>)</a:t>
                </a:r>
                <a:endParaRPr lang="en-US" sz="1800" dirty="0"/>
              </a:p>
              <a:p>
                <a:pPr marL="457200" indent="-457200">
                  <a:buAutoNum type="alphaLcParenR"/>
                </a:pPr>
                <a:r>
                  <a:rPr lang="en-US" sz="2000"/>
                  <a:t>Suppose </a:t>
                </a:r>
                <a:r>
                  <a:rPr lang="en-US" sz="2000" dirty="0"/>
                  <a:t>in stage 1 incumbent invests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000" baseline="-25000" dirty="0"/>
                  <a:t>1</a:t>
                </a:r>
                <a:r>
                  <a:rPr lang="en-US" sz="2000" dirty="0"/>
                  <a:t>=30. What </a:t>
                </a:r>
                <a:r>
                  <a:rPr lang="en-US" sz="2000"/>
                  <a:t>is </a:t>
                </a:r>
                <a:r>
                  <a:rPr lang="cs-CZ" sz="2000"/>
                  <a:t>their</a:t>
                </a:r>
                <a:r>
                  <a:rPr lang="en-US" sz="2000"/>
                  <a:t> </a:t>
                </a:r>
                <a:r>
                  <a:rPr lang="en-US" sz="2000" dirty="0"/>
                  <a:t>best-response curve in stage 2? </a:t>
                </a:r>
              </a:p>
              <a:p>
                <a:pPr marL="457200" indent="-457200">
                  <a:buAutoNum type="alphaLcParenR"/>
                </a:pPr>
                <a:r>
                  <a:rPr lang="en-US" sz="2000" dirty="0"/>
                  <a:t>What is entrant’s best response </a:t>
                </a:r>
                <a:r>
                  <a:rPr lang="en-US" sz="2000"/>
                  <a:t>curve?</a:t>
                </a:r>
                <a:endParaRPr lang="cs-CZ" sz="2000"/>
              </a:p>
              <a:p>
                <a:pPr marL="457200" indent="-457200">
                  <a:buAutoNum type="alphaLcParenR"/>
                </a:pPr>
                <a:r>
                  <a:rPr lang="cs-CZ" sz="2000"/>
                  <a:t>Draw both response curves on a diagram.</a:t>
                </a:r>
              </a:p>
              <a:p>
                <a:pPr marL="457200" indent="-457200">
                  <a:buAutoNum type="alphaLcParenR"/>
                </a:pPr>
                <a:r>
                  <a:rPr lang="cs-CZ" sz="2000"/>
                  <a:t>Assume there is entry. What will be the quantities and price? Will the entry be profitable?</a:t>
                </a:r>
                <a:endParaRPr lang="en-US" sz="2000" dirty="0"/>
              </a:p>
              <a:p>
                <a:pPr marL="457200" indent="-457200">
                  <a:buAutoNum type="alphaLcParenR"/>
                </a:pPr>
                <a:r>
                  <a:rPr lang="cs-CZ" sz="2000"/>
                  <a:t>How do the quantities compare to Monopoly and Stackelberg?</a:t>
                </a:r>
                <a:endParaRPr lang="en-US" sz="2000" dirty="0"/>
              </a:p>
              <a:p>
                <a:pPr marL="457200" indent="-457200">
                  <a:buAutoNum type="alphaLcParenR"/>
                </a:pPr>
                <a:r>
                  <a:rPr lang="cs-CZ" sz="2000"/>
                  <a:t>What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acc>
                  </m:oMath>
                </a14:m>
                <a:r>
                  <a:rPr lang="en-US" sz="2000" baseline="-25000"/>
                  <a:t>1</a:t>
                </a:r>
                <a:r>
                  <a:rPr lang="cs-CZ" sz="2000"/>
                  <a:t> will the incumbent set if they want to deter entry? Will they?</a:t>
                </a: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850537F-CA32-4E82-A5F9-41192938A9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0068098" cy="4722250"/>
              </a:xfrm>
              <a:blipFill>
                <a:blip r:embed="rId3"/>
                <a:stretch>
                  <a:fillRect l="-666" t="-1419" r="-121" b="-9290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705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446002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939670" cy="4722249"/>
          </a:xfrm>
        </p:spPr>
        <p:txBody>
          <a:bodyPr>
            <a:normAutofit/>
          </a:bodyPr>
          <a:lstStyle/>
          <a:p>
            <a:r>
              <a:rPr lang="en-US" sz="2400" dirty="0"/>
              <a:t>Firms often offer multiple products</a:t>
            </a:r>
          </a:p>
          <a:p>
            <a:r>
              <a:rPr lang="en-US" sz="2400" dirty="0"/>
              <a:t>Many possible reasons</a:t>
            </a:r>
          </a:p>
          <a:p>
            <a:pPr lvl="1"/>
            <a:r>
              <a:rPr lang="en-US" sz="2000" dirty="0"/>
              <a:t>Economies of scale and scope</a:t>
            </a:r>
          </a:p>
          <a:p>
            <a:pPr lvl="1"/>
            <a:r>
              <a:rPr lang="en-US" sz="2000" dirty="0"/>
              <a:t>Demand complementarities</a:t>
            </a:r>
          </a:p>
          <a:p>
            <a:pPr lvl="1"/>
            <a:r>
              <a:rPr lang="en-US" sz="2000" dirty="0"/>
              <a:t>But also entry deterrence</a:t>
            </a:r>
          </a:p>
          <a:p>
            <a:r>
              <a:rPr lang="en-US" sz="2400" dirty="0"/>
              <a:t>Assume </a:t>
            </a:r>
          </a:p>
          <a:p>
            <a:pPr lvl="1"/>
            <a:r>
              <a:rPr lang="en-US" sz="2000" dirty="0"/>
              <a:t>An incumbent can offer only a base product, or a base product and a modified product</a:t>
            </a:r>
          </a:p>
          <a:p>
            <a:pPr lvl="1"/>
            <a:r>
              <a:rPr lang="en-US" sz="2000" dirty="0"/>
              <a:t>It is optimal for a monopolist to produce 1 rather than 2 products: π</a:t>
            </a:r>
            <a:r>
              <a:rPr lang="en-US" sz="2000" baseline="30000" dirty="0"/>
              <a:t>m</a:t>
            </a:r>
            <a:r>
              <a:rPr lang="en-US" sz="2000" dirty="0"/>
              <a:t>(1) &gt; π</a:t>
            </a:r>
            <a:r>
              <a:rPr lang="en-US" sz="2000" baseline="30000" dirty="0"/>
              <a:t>m</a:t>
            </a:r>
            <a:r>
              <a:rPr lang="en-US" sz="2000" dirty="0"/>
              <a:t>(2)</a:t>
            </a:r>
          </a:p>
          <a:p>
            <a:r>
              <a:rPr lang="en-US" sz="2400" dirty="0"/>
              <a:t>3 stages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Monopolist decides whether to introduce also the modified product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Potential entrant decides whether to pay sunk costs </a:t>
            </a:r>
            <a:r>
              <a:rPr lang="en-US" sz="2000" i="1" dirty="0"/>
              <a:t>e</a:t>
            </a:r>
            <a:r>
              <a:rPr lang="en-US" sz="2000" dirty="0"/>
              <a:t> and compete with the modified product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If entry, firms compete, </a:t>
            </a:r>
            <a:r>
              <a:rPr lang="en-US" sz="2000"/>
              <a:t>getting </a:t>
            </a:r>
            <a:r>
              <a:rPr lang="cs-CZ" sz="2000"/>
              <a:t>duopoly </a:t>
            </a:r>
            <a:r>
              <a:rPr lang="en-US" sz="2000"/>
              <a:t>profits </a:t>
            </a:r>
            <a:r>
              <a:rPr lang="en-US" sz="2000" dirty="0"/>
              <a:t>π</a:t>
            </a:r>
            <a:r>
              <a:rPr lang="en-US" sz="2000" baseline="30000" dirty="0"/>
              <a:t>d</a:t>
            </a:r>
            <a:r>
              <a:rPr lang="en-US" sz="2000" baseline="-25000" dirty="0"/>
              <a:t>1</a:t>
            </a:r>
            <a:r>
              <a:rPr lang="en-US" sz="2000" dirty="0"/>
              <a:t>(k) and</a:t>
            </a:r>
            <a:r>
              <a:rPr lang="en-US" sz="1800" dirty="0"/>
              <a:t> </a:t>
            </a:r>
            <a:r>
              <a:rPr lang="en-US" sz="2000" dirty="0"/>
              <a:t>π</a:t>
            </a:r>
            <a:r>
              <a:rPr lang="en-US" sz="2000" baseline="30000" dirty="0"/>
              <a:t>d</a:t>
            </a:r>
            <a:r>
              <a:rPr lang="en-US" sz="2000" baseline="-25000" dirty="0"/>
              <a:t>2</a:t>
            </a:r>
            <a:r>
              <a:rPr lang="en-US" sz="2000" dirty="0"/>
              <a:t>(k)</a:t>
            </a:r>
            <a:endParaRPr lang="cs-CZ" dirty="0"/>
          </a:p>
          <a:p>
            <a:pPr marL="914400" lvl="1" indent="-457200">
              <a:buFont typeface="+mj-lt"/>
              <a:buAutoNum type="arabicPeriod"/>
            </a:pPr>
            <a:endParaRPr lang="cs-CZ" sz="24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Brand proliferation</a:t>
            </a:r>
            <a:endParaRPr lang="cs-CZ" dirty="0"/>
          </a:p>
        </p:txBody>
      </p:sp>
      <p:pic>
        <p:nvPicPr>
          <p:cNvPr id="5122" name="Picture 2" descr="Low Attention&quot; Branding - Neuromarketing">
            <a:extLst>
              <a:ext uri="{FF2B5EF4-FFF2-40B4-BE49-F238E27FC236}">
                <a16:creationId xmlns:a16="http://schemas.microsoft.com/office/drawing/2014/main" id="{D3E69AAC-EBD0-4190-A7B1-2C2CFCE0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74" y="356507"/>
            <a:ext cx="5743575" cy="328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44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006" y="1474378"/>
            <a:ext cx="11756994" cy="5299284"/>
          </a:xfrm>
        </p:spPr>
        <p:txBody>
          <a:bodyPr>
            <a:noAutofit/>
          </a:bodyPr>
          <a:lstStyle/>
          <a:p>
            <a:r>
              <a:rPr lang="en-US" sz="2200" dirty="0"/>
              <a:t>Entrant’s profits are </a:t>
            </a:r>
          </a:p>
          <a:p>
            <a:pPr lvl="1"/>
            <a:r>
              <a:rPr lang="en-US" sz="2200" dirty="0"/>
              <a:t>π</a:t>
            </a:r>
            <a:r>
              <a:rPr lang="en-US" sz="2200" baseline="30000" dirty="0"/>
              <a:t>d</a:t>
            </a:r>
            <a:r>
              <a:rPr lang="en-US" sz="2200" baseline="-25000" dirty="0"/>
              <a:t>2</a:t>
            </a:r>
            <a:r>
              <a:rPr lang="en-US" sz="2200" dirty="0"/>
              <a:t>(1) – e if it competes with a single-product incumbent</a:t>
            </a:r>
          </a:p>
          <a:p>
            <a:pPr lvl="1"/>
            <a:r>
              <a:rPr lang="en-US" sz="2200" dirty="0"/>
              <a:t>0 – e         if it competes with a two-product incumbent </a:t>
            </a:r>
          </a:p>
          <a:p>
            <a:pPr lvl="1"/>
            <a:r>
              <a:rPr lang="en-US" sz="2200" dirty="0"/>
              <a:t>0               if no entry</a:t>
            </a:r>
          </a:p>
          <a:p>
            <a:r>
              <a:rPr lang="en-US" sz="2200"/>
              <a:t>Assume that</a:t>
            </a:r>
            <a:r>
              <a:rPr lang="cs-CZ" sz="2200"/>
              <a:t> the incumbent is willing to carry the cost of introducing an extra brand if it allows them to be a monopolist, i.e.</a:t>
            </a:r>
            <a:r>
              <a:rPr lang="en-US" sz="2200"/>
              <a:t> π</a:t>
            </a:r>
            <a:r>
              <a:rPr lang="en-US" sz="2200" baseline="30000"/>
              <a:t>m</a:t>
            </a:r>
            <a:r>
              <a:rPr lang="en-US" sz="2200"/>
              <a:t>(2) </a:t>
            </a:r>
            <a:r>
              <a:rPr lang="cs-CZ" sz="2200"/>
              <a:t> &gt; </a:t>
            </a:r>
            <a:r>
              <a:rPr lang="en-US" sz="2200"/>
              <a:t>π</a:t>
            </a:r>
            <a:r>
              <a:rPr lang="en-US" sz="2200" baseline="30000"/>
              <a:t>d</a:t>
            </a:r>
            <a:r>
              <a:rPr lang="en-US" sz="2200" baseline="-25000"/>
              <a:t>1</a:t>
            </a:r>
            <a:r>
              <a:rPr lang="en-US" sz="2200"/>
              <a:t>(1)</a:t>
            </a:r>
            <a:endParaRPr lang="en-US" sz="2200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cs-CZ" sz="2200"/>
              <a:t> </a:t>
            </a:r>
            <a:r>
              <a:rPr lang="en-US" sz="2200"/>
              <a:t>brand </a:t>
            </a:r>
            <a:r>
              <a:rPr lang="en-US" sz="2200" dirty="0"/>
              <a:t>proliferation</a:t>
            </a:r>
          </a:p>
          <a:p>
            <a:r>
              <a:rPr lang="en-US" sz="2200" dirty="0"/>
              <a:t>This is sub-optimal except for deterring entry </a:t>
            </a:r>
            <a:r>
              <a:rPr lang="en-US" sz="2200" dirty="0">
                <a:sym typeface="Wingdings" panose="05000000000000000000" pitchFamily="2" charset="2"/>
              </a:rPr>
              <a:t> </a:t>
            </a:r>
            <a:r>
              <a:rPr lang="en-US" sz="2200">
                <a:sym typeface="Wingdings" panose="05000000000000000000" pitchFamily="2" charset="2"/>
              </a:rPr>
              <a:t>predatory conduct</a:t>
            </a:r>
            <a:r>
              <a:rPr lang="cs-CZ" sz="2200">
                <a:sym typeface="Wingdings" panose="05000000000000000000" pitchFamily="2" charset="2"/>
              </a:rPr>
              <a:t> (as long as </a:t>
            </a:r>
            <a:r>
              <a:rPr lang="en-US" sz="2200"/>
              <a:t>π</a:t>
            </a:r>
            <a:r>
              <a:rPr lang="en-US" sz="2200" baseline="30000"/>
              <a:t>d</a:t>
            </a:r>
            <a:r>
              <a:rPr lang="en-US" sz="2200" baseline="-25000"/>
              <a:t>1</a:t>
            </a:r>
            <a:r>
              <a:rPr lang="en-US" sz="2200"/>
              <a:t>(2) &lt; π</a:t>
            </a:r>
            <a:r>
              <a:rPr lang="en-US" sz="2200" baseline="30000"/>
              <a:t>d</a:t>
            </a:r>
            <a:r>
              <a:rPr lang="en-US" sz="2200" baseline="-25000"/>
              <a:t>1</a:t>
            </a:r>
            <a:r>
              <a:rPr lang="en-US" sz="2200"/>
              <a:t>(1)</a:t>
            </a:r>
            <a:r>
              <a:rPr lang="cs-CZ" sz="2200"/>
              <a:t>)</a:t>
            </a:r>
            <a:endParaRPr lang="en-US" sz="2200" dirty="0">
              <a:sym typeface="Wingdings" panose="05000000000000000000" pitchFamily="2" charset="2"/>
            </a:endParaRPr>
          </a:p>
          <a:p>
            <a:r>
              <a:rPr lang="cs-CZ" sz="2200">
                <a:sym typeface="Wingdings" panose="05000000000000000000" pitchFamily="2" charset="2"/>
              </a:rPr>
              <a:t>Any issue with this analysis? </a:t>
            </a:r>
          </a:p>
          <a:p>
            <a:pPr lvl="1"/>
            <a:r>
              <a:rPr lang="en-US" sz="2200">
                <a:sym typeface="Wingdings" panose="05000000000000000000" pitchFamily="2" charset="2"/>
              </a:rPr>
              <a:t>What </a:t>
            </a:r>
            <a:r>
              <a:rPr lang="en-US" sz="2200" dirty="0">
                <a:sym typeface="Wingdings" panose="05000000000000000000" pitchFamily="2" charset="2"/>
              </a:rPr>
              <a:t>about commitment?</a:t>
            </a:r>
          </a:p>
          <a:p>
            <a:pPr lvl="1"/>
            <a:r>
              <a:rPr lang="en-US" sz="2200" dirty="0">
                <a:sym typeface="Wingdings" panose="05000000000000000000" pitchFamily="2" charset="2"/>
              </a:rPr>
              <a:t>The strategy only </a:t>
            </a:r>
            <a:r>
              <a:rPr lang="en-US" sz="2200">
                <a:sym typeface="Wingdings" panose="05000000000000000000" pitchFamily="2" charset="2"/>
              </a:rPr>
              <a:t>works with high </a:t>
            </a:r>
            <a:r>
              <a:rPr lang="en-US" sz="2200" dirty="0">
                <a:sym typeface="Wingdings" panose="05000000000000000000" pitchFamily="2" charset="2"/>
              </a:rPr>
              <a:t>exit costs</a:t>
            </a:r>
          </a:p>
          <a:p>
            <a:pPr lvl="1"/>
            <a:r>
              <a:rPr lang="cs-CZ" sz="2200">
                <a:sym typeface="Wingdings" panose="05000000000000000000" pitchFamily="2" charset="2"/>
              </a:rPr>
              <a:t>Else</a:t>
            </a:r>
            <a:r>
              <a:rPr lang="en-US" sz="2200">
                <a:sym typeface="Wingdings" panose="05000000000000000000" pitchFamily="2" charset="2"/>
              </a:rPr>
              <a:t> </a:t>
            </a:r>
            <a:r>
              <a:rPr lang="en-US" sz="2200" dirty="0">
                <a:sym typeface="Wingdings" panose="05000000000000000000" pitchFamily="2" charset="2"/>
              </a:rPr>
              <a:t>incumbent wants to withdraw the modified product </a:t>
            </a:r>
            <a:r>
              <a:rPr lang="en-US" sz="2200">
                <a:sym typeface="Wingdings" panose="05000000000000000000" pitchFamily="2" charset="2"/>
              </a:rPr>
              <a:t>upon entry</a:t>
            </a:r>
            <a:r>
              <a:rPr lang="cs-CZ" sz="2200">
                <a:sym typeface="Wingdings" panose="05000000000000000000" pitchFamily="2" charset="2"/>
              </a:rPr>
              <a:t> and s</a:t>
            </a:r>
            <a:r>
              <a:rPr lang="en-US" sz="2200">
                <a:sym typeface="Wingdings" panose="05000000000000000000" pitchFamily="2" charset="2"/>
              </a:rPr>
              <a:t>trategy </a:t>
            </a:r>
            <a:r>
              <a:rPr lang="en-US" sz="2200" dirty="0">
                <a:sym typeface="Wingdings" panose="05000000000000000000" pitchFamily="2" charset="2"/>
              </a:rPr>
              <a:t>not credible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Brand proliferation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9490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3575"/>
            <a:ext cx="11353800" cy="42630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 dirty="0"/>
              <a:t>Example: ready-to-eat cereals (RTE) in US</a:t>
            </a:r>
          </a:p>
          <a:p>
            <a:r>
              <a:rPr lang="cs-CZ" sz="2200"/>
              <a:t>Again economists‘ favourite market!</a:t>
            </a:r>
          </a:p>
          <a:p>
            <a:r>
              <a:rPr lang="cs-CZ" sz="2200"/>
              <a:t>Between 1940s-1970s, 4 producers dominant and no major entry</a:t>
            </a:r>
          </a:p>
          <a:p>
            <a:pPr lvl="1"/>
            <a:r>
              <a:rPr lang="cs-CZ" sz="1800"/>
              <a:t>Kellogg</a:t>
            </a:r>
          </a:p>
          <a:p>
            <a:pPr lvl="1"/>
            <a:r>
              <a:rPr lang="cs-CZ" sz="1800"/>
              <a:t>General Foods</a:t>
            </a:r>
          </a:p>
          <a:p>
            <a:pPr lvl="1"/>
            <a:r>
              <a:rPr lang="cs-CZ" sz="1800"/>
              <a:t>General Mills</a:t>
            </a:r>
          </a:p>
          <a:p>
            <a:pPr lvl="1"/>
            <a:r>
              <a:rPr lang="cs-CZ" sz="1800"/>
              <a:t>Quaker Oats</a:t>
            </a:r>
            <a:endParaRPr lang="en-US" sz="1800" dirty="0"/>
          </a:p>
          <a:p>
            <a:r>
              <a:rPr lang="en-US" sz="2200"/>
              <a:t>Highly </a:t>
            </a:r>
            <a:r>
              <a:rPr lang="en-US" sz="2200" dirty="0"/>
              <a:t>concentrated </a:t>
            </a:r>
            <a:r>
              <a:rPr lang="en-US" sz="2200"/>
              <a:t>despite </a:t>
            </a:r>
            <a:r>
              <a:rPr lang="cs-CZ" sz="2200"/>
              <a:t>limited</a:t>
            </a:r>
            <a:r>
              <a:rPr lang="en-US" sz="2200"/>
              <a:t> </a:t>
            </a:r>
            <a:r>
              <a:rPr lang="en-US" sz="2200" dirty="0"/>
              <a:t>economies </a:t>
            </a:r>
            <a:r>
              <a:rPr lang="en-US" sz="2200"/>
              <a:t>of scale</a:t>
            </a:r>
            <a:r>
              <a:rPr lang="cs-CZ" sz="2200"/>
              <a:t> or other natural barriers to entry (patents, control of raw material resources...)</a:t>
            </a:r>
          </a:p>
          <a:p>
            <a:r>
              <a:rPr lang="cs-CZ" sz="2200"/>
              <a:t>But new </a:t>
            </a:r>
            <a:r>
              <a:rPr lang="cs-CZ" sz="2200" i="1"/>
              <a:t>brands</a:t>
            </a:r>
            <a:r>
              <a:rPr lang="cs-CZ" sz="2200"/>
              <a:t> regularly introduced</a:t>
            </a:r>
          </a:p>
          <a:p>
            <a:r>
              <a:rPr lang="cs-CZ" sz="2200"/>
              <a:t>In 1972, accused by FTC of brand proliferation to prevent entry</a:t>
            </a:r>
          </a:p>
          <a:p>
            <a:r>
              <a:rPr lang="cs-CZ" sz="2200"/>
              <a:t>Case eventually dismissed in 1982</a:t>
            </a:r>
            <a:endParaRPr lang="en-US" sz="2200" dirty="0"/>
          </a:p>
          <a:p>
            <a:endParaRPr lang="en-US" sz="2200" dirty="0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/>
              <a:t>Brand proliferation</a:t>
            </a:r>
            <a:endParaRPr lang="cs-CZ" dirty="0"/>
          </a:p>
        </p:txBody>
      </p:sp>
      <p:pic>
        <p:nvPicPr>
          <p:cNvPr id="1026" name="Picture 2" descr="Technologies behind Sumptuous Ready to Eat Breakfast Cereals - Food  Marketing Technology">
            <a:extLst>
              <a:ext uri="{FF2B5EF4-FFF2-40B4-BE49-F238E27FC236}">
                <a16:creationId xmlns:a16="http://schemas.microsoft.com/office/drawing/2014/main" id="{A64F83A2-198F-4C51-9976-6E79B296B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9065" y="0"/>
            <a:ext cx="509293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738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2672787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7555" y="3505200"/>
            <a:ext cx="9877425" cy="2788884"/>
          </a:xfrm>
        </p:spPr>
        <p:txBody>
          <a:bodyPr>
            <a:noAutofit/>
          </a:bodyPr>
          <a:lstStyle/>
          <a:p>
            <a:r>
              <a:rPr lang="en-US" sz="2200" dirty="0"/>
              <a:t>Can firms induce exit / deter entry by temporarily charging prices below costs?</a:t>
            </a:r>
          </a:p>
          <a:p>
            <a:r>
              <a:rPr lang="en-US" sz="2200" dirty="0"/>
              <a:t>Accusations frequently made but a few problems</a:t>
            </a:r>
          </a:p>
          <a:p>
            <a:pPr lvl="1"/>
            <a:r>
              <a:rPr lang="en-US" sz="2200" dirty="0"/>
              <a:t>In order to recover the losses, the predation has to be followed by a period of high profits </a:t>
            </a:r>
            <a:r>
              <a:rPr lang="en-US" sz="2200">
                <a:sym typeface="Wingdings" panose="05000000000000000000" pitchFamily="2" charset="2"/>
              </a:rPr>
              <a:t> threa</a:t>
            </a:r>
            <a:r>
              <a:rPr lang="cs-CZ" sz="2200">
                <a:sym typeface="Wingdings" panose="05000000000000000000" pitchFamily="2" charset="2"/>
              </a:rPr>
              <a:t>t</a:t>
            </a:r>
            <a:r>
              <a:rPr lang="en-US" sz="2200">
                <a:sym typeface="Wingdings" panose="05000000000000000000" pitchFamily="2" charset="2"/>
              </a:rPr>
              <a:t> </a:t>
            </a:r>
            <a:r>
              <a:rPr lang="en-US" sz="2200" dirty="0">
                <a:sym typeface="Wingdings" panose="05000000000000000000" pitchFamily="2" charset="2"/>
              </a:rPr>
              <a:t>of persistently low prices </a:t>
            </a:r>
            <a:r>
              <a:rPr lang="en-US" sz="2200">
                <a:sym typeface="Wingdings" panose="05000000000000000000" pitchFamily="2" charset="2"/>
              </a:rPr>
              <a:t>not credible</a:t>
            </a:r>
            <a:r>
              <a:rPr lang="cs-CZ" sz="2200">
                <a:sym typeface="Wingdings" panose="05000000000000000000" pitchFamily="2" charset="2"/>
              </a:rPr>
              <a:t>. </a:t>
            </a:r>
            <a:r>
              <a:rPr lang="en-US" sz="2200"/>
              <a:t>In </a:t>
            </a:r>
            <a:r>
              <a:rPr lang="en-US" sz="2200" dirty="0"/>
              <a:t>fact</a:t>
            </a:r>
            <a:r>
              <a:rPr lang="en-US" sz="2200"/>
              <a:t>, low </a:t>
            </a:r>
            <a:r>
              <a:rPr lang="en-US" sz="2200" dirty="0"/>
              <a:t>price in stage </a:t>
            </a:r>
            <a:r>
              <a:rPr lang="en-US" sz="2200"/>
              <a:t>1 does</a:t>
            </a:r>
            <a:r>
              <a:rPr lang="cs-CZ" sz="2200"/>
              <a:t> on its own</a:t>
            </a:r>
            <a:r>
              <a:rPr lang="en-US" sz="2200"/>
              <a:t> nothing </a:t>
            </a:r>
            <a:r>
              <a:rPr lang="en-US" sz="2200" dirty="0"/>
              <a:t>to discourage entry in stage 2</a:t>
            </a:r>
          </a:p>
          <a:p>
            <a:pPr lvl="1"/>
            <a:r>
              <a:rPr lang="cs-CZ" sz="2200"/>
              <a:t>Noteworthy that many </a:t>
            </a:r>
            <a:r>
              <a:rPr lang="cs-CZ" sz="2200" dirty="0" err="1"/>
              <a:t>competition</a:t>
            </a:r>
            <a:r>
              <a:rPr lang="cs-CZ" sz="2200" dirty="0"/>
              <a:t> </a:t>
            </a:r>
            <a:r>
              <a:rPr lang="cs-CZ" sz="2200" dirty="0" err="1"/>
              <a:t>cases</a:t>
            </a:r>
            <a:r>
              <a:rPr lang="cs-CZ" sz="2200" dirty="0"/>
              <a:t> not </a:t>
            </a:r>
            <a:r>
              <a:rPr lang="cs-CZ" sz="2200" dirty="0" err="1"/>
              <a:t>about</a:t>
            </a:r>
            <a:r>
              <a:rPr lang="cs-CZ" sz="2200" dirty="0"/>
              <a:t> </a:t>
            </a:r>
            <a:r>
              <a:rPr lang="cs-CZ" sz="2200" dirty="0" err="1"/>
              <a:t>deterring</a:t>
            </a:r>
            <a:r>
              <a:rPr lang="cs-CZ" sz="2200" dirty="0"/>
              <a:t> </a:t>
            </a:r>
            <a:r>
              <a:rPr lang="cs-CZ" sz="2200" dirty="0" err="1"/>
              <a:t>entry</a:t>
            </a:r>
            <a:r>
              <a:rPr lang="cs-CZ" sz="2200" dirty="0"/>
              <a:t> but </a:t>
            </a:r>
            <a:r>
              <a:rPr lang="cs-CZ" sz="2200" dirty="0" err="1"/>
              <a:t>making</a:t>
            </a:r>
            <a:r>
              <a:rPr lang="cs-CZ" sz="2200" dirty="0"/>
              <a:t> </a:t>
            </a:r>
            <a:r>
              <a:rPr lang="cs-CZ" sz="2200" dirty="0" err="1"/>
              <a:t>rivals</a:t>
            </a:r>
            <a:r>
              <a:rPr lang="cs-CZ" sz="2200" dirty="0"/>
              <a:t> exit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cs-CZ" sz="2200">
                <a:sym typeface="Wingdings" panose="05000000000000000000" pitchFamily="2" charset="2"/>
              </a:rPr>
              <a:t> </a:t>
            </a:r>
            <a:r>
              <a:rPr lang="en-US" sz="2200">
                <a:sym typeface="Wingdings" panose="05000000000000000000" pitchFamily="2" charset="2"/>
              </a:rPr>
              <a:t>Chicago </a:t>
            </a:r>
            <a:r>
              <a:rPr lang="en-US" sz="2200" dirty="0">
                <a:sym typeface="Wingdings" panose="05000000000000000000" pitchFamily="2" charset="2"/>
              </a:rPr>
              <a:t>school criticism: accusation of predation made by inefficient rivals unable </a:t>
            </a:r>
            <a:r>
              <a:rPr lang="en-US" sz="2200">
                <a:sym typeface="Wingdings" panose="05000000000000000000" pitchFamily="2" charset="2"/>
              </a:rPr>
              <a:t>to compete</a:t>
            </a:r>
            <a:endParaRPr lang="cs-CZ" sz="2200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Predatory</a:t>
            </a:r>
            <a:r>
              <a:rPr lang="en-US" dirty="0"/>
              <a:t> pricing</a:t>
            </a:r>
            <a:endParaRPr lang="cs-CZ" dirty="0"/>
          </a:p>
        </p:txBody>
      </p:sp>
      <p:pic>
        <p:nvPicPr>
          <p:cNvPr id="7170" name="Picture 2" descr="Predátor se vrátí | MovieZone.cz">
            <a:extLst>
              <a:ext uri="{FF2B5EF4-FFF2-40B4-BE49-F238E27FC236}">
                <a16:creationId xmlns:a16="http://schemas.microsoft.com/office/drawing/2014/main" id="{FF871132-15B9-4FDC-A834-36BEAE77E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12" y="0"/>
            <a:ext cx="5504388" cy="309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741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41746879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05175"/>
            <a:ext cx="10685016" cy="3122258"/>
          </a:xfrm>
        </p:spPr>
        <p:txBody>
          <a:bodyPr>
            <a:normAutofit lnSpcReduction="10000"/>
          </a:bodyPr>
          <a:lstStyle/>
          <a:p>
            <a:pPr lvl="1"/>
            <a:endParaRPr lang="cs-CZ" sz="2000"/>
          </a:p>
          <a:p>
            <a:r>
              <a:rPr lang="cs-CZ" sz="2000"/>
              <a:t>A landmark antitrust lawsuit in 1960s</a:t>
            </a:r>
          </a:p>
          <a:p>
            <a:r>
              <a:rPr lang="cs-CZ" sz="2000"/>
              <a:t>In 1960s, Utah Pie, a r</a:t>
            </a:r>
            <a:r>
              <a:rPr lang="en-US" sz="2000"/>
              <a:t>egional pie manufacturer, sued several larger baking companies</a:t>
            </a:r>
            <a:r>
              <a:rPr lang="cs-CZ" sz="2000"/>
              <a:t> for </a:t>
            </a:r>
            <a:r>
              <a:rPr lang="en-US" sz="2000"/>
              <a:t>unfair trade practices</a:t>
            </a:r>
          </a:p>
          <a:p>
            <a:r>
              <a:rPr lang="en-US" sz="2000"/>
              <a:t>Utah Pie alleged that the larger baking companies were selling their products at unfairly low prices in the Salt Lake City market, making it difficult for Utah Pie to compete</a:t>
            </a:r>
          </a:p>
          <a:p>
            <a:r>
              <a:rPr lang="en-US" sz="2000"/>
              <a:t>In 1967, the Supreme Court ruled in favor of Utah Pie, establishing important legal precedents regarding predatory pricing and antitrust enforcement</a:t>
            </a:r>
          </a:p>
          <a:p>
            <a:r>
              <a:rPr lang="cs-CZ" sz="2000"/>
              <a:t>However, SC dissent opinion: majority ruling protecting competitors rather than competition</a:t>
            </a:r>
            <a:endParaRPr lang="en-US" sz="2000"/>
          </a:p>
          <a:p>
            <a:pPr lvl="1"/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The Utah Pie case</a:t>
            </a:r>
            <a:endParaRPr lang="cs-CZ" dirty="0"/>
          </a:p>
        </p:txBody>
      </p:sp>
      <p:pic>
        <p:nvPicPr>
          <p:cNvPr id="6146" name="Picture 2" descr="Utah Pie Company v. Continental Baking Company, 386 U.S. 685, 87 S.Ct.  1326, 18 L.Ed.2d 406 (1967): Case Brief Summary | Quimbee">
            <a:extLst>
              <a:ext uri="{FF2B5EF4-FFF2-40B4-BE49-F238E27FC236}">
                <a16:creationId xmlns:a16="http://schemas.microsoft.com/office/drawing/2014/main" id="{C67C8724-3801-41D7-AB8F-DCC6958D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4" y="0"/>
            <a:ext cx="6905625" cy="388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454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1093388" cy="4722249"/>
              </a:xfrm>
            </p:spPr>
            <p:txBody>
              <a:bodyPr>
                <a:noAutofit/>
              </a:bodyPr>
              <a:lstStyle/>
              <a:p>
                <a:r>
                  <a:rPr lang="en-US" sz="2400"/>
                  <a:t>But what about markets with </a:t>
                </a:r>
                <a:r>
                  <a:rPr lang="en-US" sz="2400" b="1"/>
                  <a:t>incomplete information</a:t>
                </a:r>
                <a:r>
                  <a:rPr lang="en-US" sz="2400"/>
                  <a:t>?</a:t>
                </a:r>
                <a:endParaRPr lang="cs-CZ" sz="2400"/>
              </a:p>
              <a:p>
                <a:r>
                  <a:rPr lang="en-US" sz="2400"/>
                  <a:t>Incumbents know </a:t>
                </a:r>
                <a:r>
                  <a:rPr lang="cs-CZ" sz="2400"/>
                  <a:t>their </a:t>
                </a:r>
                <a:r>
                  <a:rPr lang="en-US" sz="2400"/>
                  <a:t>own </a:t>
                </a:r>
                <a:r>
                  <a:rPr lang="en-US" sz="2400" dirty="0"/>
                  <a:t>and entrant’s costs</a:t>
                </a:r>
              </a:p>
              <a:p>
                <a:r>
                  <a:rPr lang="en-US" sz="2400" dirty="0"/>
                  <a:t>Entrant knows own costs</a:t>
                </a:r>
              </a:p>
              <a:p>
                <a:r>
                  <a:rPr lang="cs-CZ" sz="2400"/>
                  <a:t>But t</a:t>
                </a:r>
                <a:r>
                  <a:rPr lang="en-US" sz="2400"/>
                  <a:t>he </a:t>
                </a:r>
                <a:r>
                  <a:rPr lang="en-US" sz="2400" dirty="0"/>
                  <a:t>potential </a:t>
                </a:r>
                <a:r>
                  <a:rPr lang="en-US" sz="2400"/>
                  <a:t>entrant </a:t>
                </a:r>
                <a:r>
                  <a:rPr lang="cs-CZ" sz="2400"/>
                  <a:t>d</a:t>
                </a:r>
                <a:r>
                  <a:rPr lang="en-US" sz="2400"/>
                  <a:t>oes not know incumbent’s costs before entry</a:t>
                </a:r>
              </a:p>
              <a:p>
                <a:r>
                  <a:rPr lang="cs-CZ" sz="2400"/>
                  <a:t>Only knows the probability distribution of the incumbent‘s costs</a:t>
                </a:r>
                <a:endParaRPr lang="en-US" sz="2400"/>
              </a:p>
              <a:p>
                <a:pPr lvl="1"/>
                <a:r>
                  <a:rPr lang="cs-CZ"/>
                  <a:t>low</a:t>
                </a:r>
                <a:r>
                  <a:rPr lang="en-US"/>
                  <a:t> with probability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/>
              </a:p>
              <a:p>
                <a:pPr lvl="1"/>
                <a:r>
                  <a:rPr lang="cs-CZ"/>
                  <a:t>high</a:t>
                </a:r>
                <a:r>
                  <a:rPr lang="en-US"/>
                  <a:t> with probability </a:t>
                </a:r>
                <a14:m>
                  <m:oMath xmlns:m="http://schemas.openxmlformats.org/officeDocument/2006/math">
                    <m:r>
                      <a:rPr lang="cs-CZ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1093388" cy="4722249"/>
              </a:xfrm>
              <a:blipFill>
                <a:blip r:embed="rId3"/>
                <a:stretch>
                  <a:fillRect l="-770" t="-18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  <p:pic>
        <p:nvPicPr>
          <p:cNvPr id="2056" name="Picture 8" descr="Lyft details the planning model behind its self-driving cars | VentureBeat">
            <a:extLst>
              <a:ext uri="{FF2B5EF4-FFF2-40B4-BE49-F238E27FC236}">
                <a16:creationId xmlns:a16="http://schemas.microsoft.com/office/drawing/2014/main" id="{46EFC5AB-4B9D-4F43-B05E-E2F35916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22" y="4543425"/>
            <a:ext cx="3239728" cy="161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hould You Use Your BMW as an Uber?">
            <a:extLst>
              <a:ext uri="{FF2B5EF4-FFF2-40B4-BE49-F238E27FC236}">
                <a16:creationId xmlns:a16="http://schemas.microsoft.com/office/drawing/2014/main" id="{50A1569A-6EA4-4399-A116-09058C140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925" y="4330701"/>
            <a:ext cx="32512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8826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8981661" cy="472224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cs-CZ" sz="2400" dirty="0"/>
                  <a:t>2 </a:t>
                </a:r>
                <a:r>
                  <a:rPr lang="cs-CZ" sz="2400" dirty="0" err="1"/>
                  <a:t>stages</a:t>
                </a:r>
                <a:endParaRPr lang="cs-CZ" sz="24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dirty="0"/>
                  <a:t>Monopoly </a:t>
                </a:r>
                <a:r>
                  <a:rPr lang="cs-CZ" dirty="0" err="1"/>
                  <a:t>incumbent</a:t>
                </a:r>
                <a:r>
                  <a:rPr lang="cs-CZ" dirty="0"/>
                  <a:t> </a:t>
                </a:r>
                <a:r>
                  <a:rPr lang="cs-CZ" dirty="0" err="1"/>
                  <a:t>sets</a:t>
                </a:r>
                <a:r>
                  <a:rPr lang="cs-CZ" dirty="0"/>
                  <a:t> </a:t>
                </a:r>
                <a:r>
                  <a:rPr lang="cs-CZ" dirty="0" err="1"/>
                  <a:t>price</a:t>
                </a:r>
                <a:r>
                  <a:rPr lang="cs-CZ" dirty="0"/>
                  <a:t> and </a:t>
                </a:r>
                <a:r>
                  <a:rPr lang="cs-CZ" dirty="0" err="1"/>
                  <a:t>gets</a:t>
                </a:r>
                <a:r>
                  <a:rPr lang="cs-CZ" dirty="0"/>
                  <a:t> profit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dirty="0" err="1"/>
                  <a:t>Entrant</a:t>
                </a:r>
                <a:r>
                  <a:rPr lang="cs-CZ" dirty="0"/>
                  <a:t> </a:t>
                </a:r>
                <a:r>
                  <a:rPr lang="cs-CZ" dirty="0" err="1"/>
                  <a:t>decides</a:t>
                </a:r>
                <a:r>
                  <a:rPr lang="cs-CZ" dirty="0"/>
                  <a:t> </a:t>
                </a:r>
                <a:r>
                  <a:rPr lang="cs-CZ" dirty="0" err="1"/>
                  <a:t>whether</a:t>
                </a:r>
                <a:r>
                  <a:rPr lang="cs-CZ" dirty="0"/>
                  <a:t> to enter and </a:t>
                </a:r>
                <a:r>
                  <a:rPr lang="cs-CZ" dirty="0" err="1"/>
                  <a:t>firms</a:t>
                </a:r>
                <a:r>
                  <a:rPr lang="cs-CZ" dirty="0"/>
                  <a:t> </a:t>
                </a:r>
                <a:r>
                  <a:rPr lang="cs-CZ" dirty="0" err="1"/>
                  <a:t>compete</a:t>
                </a:r>
                <a:endParaRPr lang="cs-CZ" dirty="0"/>
              </a:p>
              <a:p>
                <a:r>
                  <a:rPr lang="cs-CZ" sz="2400" dirty="0" err="1"/>
                  <a:t>Incumbent</a:t>
                </a:r>
                <a:r>
                  <a:rPr lang="cs-CZ" sz="2400" dirty="0"/>
                  <a:t> </a:t>
                </a:r>
                <a:r>
                  <a:rPr lang="cs-CZ" sz="2400" dirty="0" err="1"/>
                  <a:t>price</a:t>
                </a:r>
                <a:r>
                  <a:rPr lang="cs-CZ" sz="2400" dirty="0"/>
                  <a:t> and </a:t>
                </a:r>
                <a:r>
                  <a:rPr lang="cs-CZ" sz="2400" dirty="0" err="1"/>
                  <a:t>profits</a:t>
                </a:r>
                <a:r>
                  <a:rPr lang="cs-CZ" sz="2400" dirty="0"/>
                  <a:t> </a:t>
                </a:r>
                <a:r>
                  <a:rPr lang="cs-CZ" sz="2400" dirty="0" err="1"/>
                  <a:t>if</a:t>
                </a:r>
                <a:r>
                  <a:rPr lang="cs-CZ" sz="2400" dirty="0"/>
                  <a:t> a monopoly</a:t>
                </a:r>
                <a:endParaRPr lang="en-US" sz="2400" dirty="0"/>
              </a:p>
              <a:p>
                <a:pPr lvl="1"/>
                <a:r>
                  <a:rPr lang="cs-CZ" dirty="0" err="1"/>
                  <a:t>Low</a:t>
                </a:r>
                <a:r>
                  <a:rPr lang="cs-CZ" dirty="0"/>
                  <a:t> </a:t>
                </a:r>
                <a:r>
                  <a:rPr lang="cs-CZ" dirty="0" err="1"/>
                  <a:t>costs</a:t>
                </a:r>
                <a:r>
                  <a:rPr lang="cs-CZ" dirty="0"/>
                  <a:t> </a:t>
                </a:r>
                <a:r>
                  <a:rPr lang="cs-CZ" dirty="0">
                    <a:sym typeface="Wingdings" panose="05000000000000000000" pitchFamily="2" charset="2"/>
                  </a:rPr>
                  <a:t> </a:t>
                </a:r>
                <a:r>
                  <a:rPr lang="cs-CZ" dirty="0" err="1">
                    <a:sym typeface="Wingdings" panose="05000000000000000000" pitchFamily="2" charset="2"/>
                  </a:rPr>
                  <a:t>low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price</a:t>
                </a:r>
                <a:r>
                  <a:rPr lang="cs-CZ" dirty="0">
                    <a:sym typeface="Wingdings" panose="05000000000000000000" pitchFamily="2" charset="2"/>
                  </a:rPr>
                  <a:t> and </a:t>
                </a:r>
                <a:r>
                  <a:rPr lang="cs-CZ" dirty="0" err="1">
                    <a:sym typeface="Wingdings" panose="05000000000000000000" pitchFamily="2" charset="2"/>
                  </a:rPr>
                  <a:t>profits</a:t>
                </a:r>
                <a:r>
                  <a:rPr lang="cs-CZ" dirty="0">
                    <a:sym typeface="Wingdings" panose="05000000000000000000" pitchFamily="2" charset="2"/>
                  </a:rPr>
                  <a:t>=100</a:t>
                </a: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High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 </a:t>
                </a:r>
                <a:r>
                  <a:rPr lang="cs-CZ" dirty="0" err="1">
                    <a:sym typeface="Wingdings" panose="05000000000000000000" pitchFamily="2" charset="2"/>
                  </a:rPr>
                  <a:t>high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price</a:t>
                </a:r>
                <a:r>
                  <a:rPr lang="cs-CZ" dirty="0">
                    <a:sym typeface="Wingdings" panose="05000000000000000000" pitchFamily="2" charset="2"/>
                  </a:rPr>
                  <a:t> and </a:t>
                </a:r>
                <a:r>
                  <a:rPr lang="cs-CZ" dirty="0" err="1">
                    <a:sym typeface="Wingdings" panose="05000000000000000000" pitchFamily="2" charset="2"/>
                  </a:rPr>
                  <a:t>profits</a:t>
                </a:r>
                <a:r>
                  <a:rPr lang="cs-CZ" dirty="0">
                    <a:sym typeface="Wingdings" panose="05000000000000000000" pitchFamily="2" charset="2"/>
                  </a:rPr>
                  <a:t>=60</a:t>
                </a: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High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but </a:t>
                </a:r>
                <a:r>
                  <a:rPr lang="cs-CZ" dirty="0" err="1">
                    <a:sym typeface="Wingdings" panose="05000000000000000000" pitchFamily="2" charset="2"/>
                  </a:rPr>
                  <a:t>low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price</a:t>
                </a:r>
                <a:r>
                  <a:rPr lang="cs-CZ" dirty="0">
                    <a:sym typeface="Wingdings" panose="05000000000000000000" pitchFamily="2" charset="2"/>
                  </a:rPr>
                  <a:t>  </a:t>
                </a:r>
                <a:r>
                  <a:rPr lang="cs-CZ" dirty="0" err="1">
                    <a:sym typeface="Wingdings" panose="05000000000000000000" pitchFamily="2" charset="2"/>
                  </a:rPr>
                  <a:t>profits</a:t>
                </a:r>
                <a:r>
                  <a:rPr lang="cs-CZ" dirty="0">
                    <a:sym typeface="Wingdings" panose="05000000000000000000" pitchFamily="2" charset="2"/>
                  </a:rPr>
                  <a:t>=40</a:t>
                </a:r>
              </a:p>
              <a:p>
                <a:r>
                  <a:rPr lang="cs-CZ" sz="2400" dirty="0" err="1">
                    <a:sym typeface="Wingdings" panose="05000000000000000000" pitchFamily="2" charset="2"/>
                  </a:rPr>
                  <a:t>Incumbent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profits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if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entry</a:t>
                </a:r>
                <a:endParaRPr lang="cs-CZ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Low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 profit = 70</a:t>
                </a: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High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 profit = 50</a:t>
                </a:r>
                <a:endParaRPr lang="en-US" dirty="0"/>
              </a:p>
              <a:p>
                <a:r>
                  <a:rPr lang="cs-CZ" sz="2400" dirty="0" err="1">
                    <a:sym typeface="Wingdings" panose="05000000000000000000" pitchFamily="2" charset="2"/>
                  </a:rPr>
                  <a:t>Entrant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profits</a:t>
                </a:r>
                <a:endParaRPr lang="cs-CZ" sz="24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Incumbent</a:t>
                </a:r>
                <a:r>
                  <a:rPr lang="cs-CZ" dirty="0">
                    <a:sym typeface="Wingdings" panose="05000000000000000000" pitchFamily="2" charset="2"/>
                  </a:rPr>
                  <a:t> has </a:t>
                </a:r>
                <a:r>
                  <a:rPr lang="cs-CZ" dirty="0" err="1">
                    <a:sym typeface="Wingdings" panose="05000000000000000000" pitchFamily="2" charset="2"/>
                  </a:rPr>
                  <a:t>low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 profit </a:t>
                </a:r>
                <a:r>
                  <a:rPr lang="cs-CZ">
                    <a:sym typeface="Wingdings" panose="05000000000000000000" pitchFamily="2" charset="2"/>
                  </a:rPr>
                  <a:t>= -20</a:t>
                </a:r>
                <a:endParaRPr lang="cs-CZ" dirty="0">
                  <a:sym typeface="Wingdings" panose="05000000000000000000" pitchFamily="2" charset="2"/>
                </a:endParaRP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Incumbent</a:t>
                </a:r>
                <a:r>
                  <a:rPr lang="cs-CZ" dirty="0">
                    <a:sym typeface="Wingdings" panose="05000000000000000000" pitchFamily="2" charset="2"/>
                  </a:rPr>
                  <a:t> has </a:t>
                </a:r>
                <a:r>
                  <a:rPr lang="cs-CZ" dirty="0" err="1">
                    <a:sym typeface="Wingdings" panose="05000000000000000000" pitchFamily="2" charset="2"/>
                  </a:rPr>
                  <a:t>high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costs</a:t>
                </a:r>
                <a:r>
                  <a:rPr lang="cs-CZ" dirty="0">
                    <a:sym typeface="Wingdings" panose="05000000000000000000" pitchFamily="2" charset="2"/>
                  </a:rPr>
                  <a:t>  profit </a:t>
                </a:r>
                <a:r>
                  <a:rPr lang="cs-CZ">
                    <a:sym typeface="Wingdings" panose="05000000000000000000" pitchFamily="2" charset="2"/>
                  </a:rPr>
                  <a:t>= 20</a:t>
                </a:r>
                <a:endParaRPr lang="cs-CZ" dirty="0">
                  <a:sym typeface="Wingdings" panose="05000000000000000000" pitchFamily="2" charset="2"/>
                </a:endParaRPr>
              </a:p>
              <a:p>
                <a:pPr lvl="1"/>
                <a:r>
                  <a:rPr lang="cs-CZ" dirty="0" err="1">
                    <a:sym typeface="Wingdings" panose="05000000000000000000" pitchFamily="2" charset="2"/>
                  </a:rPr>
                  <a:t>Does</a:t>
                </a:r>
                <a:r>
                  <a:rPr lang="cs-CZ" dirty="0">
                    <a:sym typeface="Wingdings" panose="05000000000000000000" pitchFamily="2" charset="2"/>
                  </a:rPr>
                  <a:t> not enter  profit </a:t>
                </a:r>
                <a:r>
                  <a:rPr lang="cs-CZ">
                    <a:sym typeface="Wingdings" panose="05000000000000000000" pitchFamily="2" charset="2"/>
                  </a:rPr>
                  <a:t>= 0</a:t>
                </a:r>
              </a:p>
              <a:p>
                <a:r>
                  <a:rPr lang="cs-CZ" sz="2400">
                    <a:sym typeface="Wingdings" panose="05000000000000000000" pitchFamily="2" charset="2"/>
                  </a:rPr>
                  <a:t>Assume </a:t>
                </a:r>
                <a14:m>
                  <m:oMath xmlns:m="http://schemas.openxmlformats.org/officeDocument/2006/math">
                    <m: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8981661" cy="4722249"/>
              </a:xfrm>
              <a:blipFill>
                <a:blip r:embed="rId3"/>
                <a:stretch>
                  <a:fillRect l="-611" t="-245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99968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400" b="1" dirty="0" err="1"/>
              <a:t>Naive</a:t>
            </a:r>
            <a:r>
              <a:rPr lang="cs-CZ" sz="2400" b="1" dirty="0"/>
              <a:t> </a:t>
            </a:r>
            <a:r>
              <a:rPr lang="cs-CZ" sz="2400" b="1" dirty="0" err="1"/>
              <a:t>scenario</a:t>
            </a:r>
            <a:endParaRPr lang="cs-CZ" sz="2400" b="1" dirty="0"/>
          </a:p>
          <a:p>
            <a:r>
              <a:rPr lang="cs-CZ" sz="2400" dirty="0" err="1"/>
              <a:t>If</a:t>
            </a:r>
            <a:r>
              <a:rPr lang="cs-CZ" sz="2400" dirty="0"/>
              <a:t> </a:t>
            </a:r>
            <a:r>
              <a:rPr lang="cs-CZ" sz="2400" dirty="0" err="1"/>
              <a:t>high</a:t>
            </a:r>
            <a:r>
              <a:rPr lang="cs-CZ" sz="2400" dirty="0"/>
              <a:t> </a:t>
            </a:r>
            <a:r>
              <a:rPr lang="cs-CZ" sz="2400" dirty="0" err="1"/>
              <a:t>price</a:t>
            </a:r>
            <a:r>
              <a:rPr lang="cs-CZ" sz="2400" dirty="0"/>
              <a:t> in </a:t>
            </a:r>
            <a:r>
              <a:rPr lang="cs-CZ" sz="2400" dirty="0" err="1"/>
              <a:t>stage</a:t>
            </a:r>
            <a:r>
              <a:rPr lang="cs-CZ" sz="2400" dirty="0"/>
              <a:t> 1, </a:t>
            </a:r>
            <a:r>
              <a:rPr lang="cs-CZ" sz="2400" dirty="0" err="1"/>
              <a:t>entrant</a:t>
            </a:r>
            <a:r>
              <a:rPr lang="cs-CZ" sz="2400" dirty="0"/>
              <a:t> </a:t>
            </a:r>
            <a:r>
              <a:rPr lang="cs-CZ" sz="2400" dirty="0" err="1"/>
              <a:t>knows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incumbent</a:t>
            </a:r>
            <a:r>
              <a:rPr lang="cs-CZ" sz="2400" dirty="0"/>
              <a:t> has </a:t>
            </a:r>
            <a:r>
              <a:rPr lang="cs-CZ" sz="2400" dirty="0" err="1"/>
              <a:t>high</a:t>
            </a:r>
            <a:r>
              <a:rPr lang="cs-CZ" sz="2400" dirty="0"/>
              <a:t> </a:t>
            </a:r>
            <a:r>
              <a:rPr lang="cs-CZ" sz="2400" dirty="0" err="1"/>
              <a:t>costs</a:t>
            </a:r>
            <a:r>
              <a:rPr lang="cs-CZ" sz="2400" dirty="0"/>
              <a:t> </a:t>
            </a:r>
            <a:r>
              <a:rPr lang="cs-CZ" sz="2400" dirty="0">
                <a:sym typeface="Wingdings" panose="05000000000000000000" pitchFamily="2" charset="2"/>
              </a:rPr>
              <a:t> </a:t>
            </a:r>
            <a:r>
              <a:rPr lang="cs-CZ" sz="2400" dirty="0" err="1">
                <a:sym typeface="Wingdings" panose="05000000000000000000" pitchFamily="2" charset="2"/>
              </a:rPr>
              <a:t>entry</a:t>
            </a:r>
            <a:endParaRPr lang="cs-CZ" sz="2400" dirty="0">
              <a:sym typeface="Wingdings" panose="05000000000000000000" pitchFamily="2" charset="2"/>
            </a:endParaRPr>
          </a:p>
          <a:p>
            <a:r>
              <a:rPr lang="cs-CZ" sz="2400" dirty="0" err="1"/>
              <a:t>If</a:t>
            </a:r>
            <a:r>
              <a:rPr lang="cs-CZ" sz="2400" dirty="0"/>
              <a:t> </a:t>
            </a:r>
            <a:r>
              <a:rPr lang="cs-CZ" sz="2400" dirty="0" err="1"/>
              <a:t>low</a:t>
            </a:r>
            <a:r>
              <a:rPr lang="cs-CZ" sz="2400" dirty="0"/>
              <a:t> </a:t>
            </a:r>
            <a:r>
              <a:rPr lang="cs-CZ" sz="2400" dirty="0" err="1"/>
              <a:t>price</a:t>
            </a:r>
            <a:r>
              <a:rPr lang="cs-CZ" sz="2400" dirty="0"/>
              <a:t> in </a:t>
            </a:r>
            <a:r>
              <a:rPr lang="cs-CZ" sz="2400" dirty="0" err="1"/>
              <a:t>stage</a:t>
            </a:r>
            <a:r>
              <a:rPr lang="cs-CZ" sz="2400" dirty="0"/>
              <a:t> 1, </a:t>
            </a:r>
            <a:r>
              <a:rPr lang="cs-CZ" sz="2400" dirty="0" err="1"/>
              <a:t>entrant</a:t>
            </a:r>
            <a:r>
              <a:rPr lang="cs-CZ" sz="2400" dirty="0"/>
              <a:t> </a:t>
            </a:r>
            <a:r>
              <a:rPr lang="cs-CZ" sz="2400" dirty="0" err="1"/>
              <a:t>knows</a:t>
            </a:r>
            <a:r>
              <a:rPr lang="cs-CZ" sz="2400" dirty="0"/>
              <a:t> </a:t>
            </a:r>
            <a:r>
              <a:rPr lang="cs-CZ" sz="2400" dirty="0" err="1"/>
              <a:t>that</a:t>
            </a:r>
            <a:r>
              <a:rPr lang="cs-CZ" sz="2400" dirty="0"/>
              <a:t> </a:t>
            </a:r>
            <a:r>
              <a:rPr lang="cs-CZ" sz="2400" dirty="0" err="1"/>
              <a:t>incumbent</a:t>
            </a:r>
            <a:r>
              <a:rPr lang="cs-CZ" sz="2400" dirty="0"/>
              <a:t> has </a:t>
            </a:r>
            <a:r>
              <a:rPr lang="cs-CZ" sz="2400" dirty="0" err="1"/>
              <a:t>low</a:t>
            </a:r>
            <a:r>
              <a:rPr lang="cs-CZ" sz="2400" dirty="0"/>
              <a:t> </a:t>
            </a:r>
            <a:r>
              <a:rPr lang="cs-CZ" sz="2400" dirty="0" err="1"/>
              <a:t>costs</a:t>
            </a:r>
            <a:r>
              <a:rPr lang="cs-CZ" sz="2400" dirty="0"/>
              <a:t> </a:t>
            </a:r>
            <a:r>
              <a:rPr lang="cs-CZ" sz="2400" dirty="0">
                <a:sym typeface="Wingdings" panose="05000000000000000000" pitchFamily="2" charset="2"/>
              </a:rPr>
              <a:t> no </a:t>
            </a:r>
            <a:r>
              <a:rPr lang="cs-CZ" sz="2400" dirty="0" err="1">
                <a:sym typeface="Wingdings" panose="05000000000000000000" pitchFamily="2" charset="2"/>
              </a:rPr>
              <a:t>entry</a:t>
            </a:r>
            <a:endParaRPr lang="cs-CZ" sz="2400" dirty="0">
              <a:sym typeface="Wingdings" panose="05000000000000000000" pitchFamily="2" charset="2"/>
            </a:endParaRPr>
          </a:p>
          <a:p>
            <a:endParaRPr lang="cs-CZ" sz="2400" dirty="0">
              <a:sym typeface="Wingdings" panose="05000000000000000000" pitchFamily="2" charset="2"/>
            </a:endParaRPr>
          </a:p>
          <a:p>
            <a:r>
              <a:rPr lang="cs-CZ" sz="2400" dirty="0">
                <a:sym typeface="Wingdings" panose="05000000000000000000" pitchFamily="2" charset="2"/>
              </a:rPr>
              <a:t>But the </a:t>
            </a:r>
            <a:r>
              <a:rPr lang="cs-CZ" sz="2400" dirty="0" err="1">
                <a:sym typeface="Wingdings" panose="05000000000000000000" pitchFamily="2" charset="2"/>
              </a:rPr>
              <a:t>incumbent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knows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this</a:t>
            </a:r>
            <a:r>
              <a:rPr lang="cs-CZ" sz="2400" dirty="0">
                <a:sym typeface="Wingdings" panose="05000000000000000000" pitchFamily="2" charset="2"/>
              </a:rPr>
              <a:t> and </a:t>
            </a:r>
            <a:r>
              <a:rPr lang="cs-CZ" sz="2400" dirty="0" err="1">
                <a:sym typeface="Wingdings" panose="05000000000000000000" pitchFamily="2" charset="2"/>
              </a:rPr>
              <a:t>can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pretend</a:t>
            </a:r>
            <a:r>
              <a:rPr lang="cs-CZ" sz="2400" dirty="0">
                <a:sym typeface="Wingdings" panose="05000000000000000000" pitchFamily="2" charset="2"/>
              </a:rPr>
              <a:t> to </a:t>
            </a:r>
            <a:r>
              <a:rPr lang="cs-CZ" sz="2400" dirty="0" err="1">
                <a:sym typeface="Wingdings" panose="05000000000000000000" pitchFamily="2" charset="2"/>
              </a:rPr>
              <a:t>have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low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costs</a:t>
            </a:r>
            <a:r>
              <a:rPr lang="cs-CZ" sz="2400" dirty="0">
                <a:sym typeface="Wingdings" panose="05000000000000000000" pitchFamily="2" charset="2"/>
              </a:rPr>
              <a:t>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944123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6F66BB-8B36-4062-8D9C-F01631DF9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8" y="954158"/>
            <a:ext cx="10070246" cy="388352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BA127A-6BC4-4247-9BB8-E52757EDC8F1}"/>
              </a:ext>
            </a:extLst>
          </p:cNvPr>
          <p:cNvSpPr txBox="1"/>
          <p:nvPr/>
        </p:nvSpPr>
        <p:spPr>
          <a:xfrm>
            <a:off x="3428999" y="4416570"/>
            <a:ext cx="2315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err="1">
                <a:solidFill>
                  <a:srgbClr val="0070C0"/>
                </a:solidFill>
              </a:rPr>
              <a:t>Entrant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does</a:t>
            </a:r>
            <a:r>
              <a:rPr lang="cs-CZ" dirty="0">
                <a:solidFill>
                  <a:srgbClr val="0070C0"/>
                </a:solidFill>
              </a:rPr>
              <a:t> not </a:t>
            </a:r>
            <a:r>
              <a:rPr lang="cs-CZ" dirty="0" err="1">
                <a:solidFill>
                  <a:srgbClr val="0070C0"/>
                </a:solidFill>
              </a:rPr>
              <a:t>know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if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we</a:t>
            </a:r>
            <a:r>
              <a:rPr lang="cs-CZ" dirty="0">
                <a:solidFill>
                  <a:srgbClr val="0070C0"/>
                </a:solidFill>
              </a:rPr>
              <a:t> are in E</a:t>
            </a:r>
            <a:r>
              <a:rPr lang="cs-CZ" baseline="-25000" dirty="0">
                <a:solidFill>
                  <a:srgbClr val="0070C0"/>
                </a:solidFill>
              </a:rPr>
              <a:t>2</a:t>
            </a:r>
            <a:r>
              <a:rPr lang="cs-CZ" dirty="0">
                <a:solidFill>
                  <a:srgbClr val="0070C0"/>
                </a:solidFill>
              </a:rPr>
              <a:t> </a:t>
            </a:r>
            <a:r>
              <a:rPr lang="cs-CZ" dirty="0" err="1">
                <a:solidFill>
                  <a:srgbClr val="0070C0"/>
                </a:solidFill>
              </a:rPr>
              <a:t>or</a:t>
            </a:r>
            <a:r>
              <a:rPr lang="cs-CZ" dirty="0">
                <a:solidFill>
                  <a:srgbClr val="0070C0"/>
                </a:solidFill>
              </a:rPr>
              <a:t> E</a:t>
            </a:r>
            <a:r>
              <a:rPr lang="cs-CZ" baseline="-25000" dirty="0">
                <a:solidFill>
                  <a:srgbClr val="0070C0"/>
                </a:solidFill>
              </a:rPr>
              <a:t>3</a:t>
            </a:r>
            <a:endParaRPr lang="cs-CZ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0F79FD-18B3-4A99-8DFA-8DCFFC2B7941}"/>
              </a:ext>
            </a:extLst>
          </p:cNvPr>
          <p:cNvCxnSpPr>
            <a:cxnSpLocks/>
          </p:cNvCxnSpPr>
          <p:nvPr/>
        </p:nvCxnSpPr>
        <p:spPr>
          <a:xfrm flipV="1">
            <a:off x="4626665" y="4124739"/>
            <a:ext cx="641074" cy="291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AAA6BCD-D7E4-49DF-B156-EE8B4B5BCE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7322" y="5062900"/>
                <a:ext cx="11638721" cy="17950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cs-CZ" sz="2000" dirty="0"/>
                  <a:t>If </a:t>
                </a:r>
                <a:r>
                  <a:rPr lang="cs-CZ" sz="2000" dirty="0" err="1"/>
                  <a:t>high</a:t>
                </a:r>
                <a:r>
                  <a:rPr lang="cs-CZ" sz="2000" dirty="0"/>
                  <a:t> </a:t>
                </a:r>
                <a:r>
                  <a:rPr lang="cs-CZ" sz="2000" dirty="0" err="1"/>
                  <a:t>price</a:t>
                </a:r>
                <a:r>
                  <a:rPr lang="cs-CZ" sz="2000" dirty="0"/>
                  <a:t> in </a:t>
                </a:r>
                <a:r>
                  <a:rPr lang="cs-CZ" sz="2000" dirty="0" err="1"/>
                  <a:t>stage</a:t>
                </a:r>
                <a:r>
                  <a:rPr lang="cs-CZ" sz="2000" dirty="0"/>
                  <a:t> 1, </a:t>
                </a:r>
                <a:r>
                  <a:rPr lang="cs-CZ" sz="2000" dirty="0" err="1"/>
                  <a:t>entrant</a:t>
                </a:r>
                <a:r>
                  <a:rPr lang="cs-CZ" sz="2000" dirty="0"/>
                  <a:t> </a:t>
                </a:r>
                <a:r>
                  <a:rPr lang="cs-CZ" sz="2000" dirty="0" err="1"/>
                  <a:t>knows</a:t>
                </a:r>
                <a:r>
                  <a:rPr lang="cs-CZ" sz="2000" dirty="0"/>
                  <a:t> </a:t>
                </a:r>
                <a:r>
                  <a:rPr lang="cs-CZ" sz="2000" dirty="0" err="1"/>
                  <a:t>that</a:t>
                </a:r>
                <a:r>
                  <a:rPr lang="cs-CZ" sz="2000" dirty="0"/>
                  <a:t> </a:t>
                </a:r>
                <a:r>
                  <a:rPr lang="cs-CZ" sz="2000" dirty="0" err="1"/>
                  <a:t>incumbent</a:t>
                </a:r>
                <a:r>
                  <a:rPr lang="cs-CZ" sz="2000" dirty="0"/>
                  <a:t> has </a:t>
                </a:r>
                <a:r>
                  <a:rPr lang="cs-CZ" sz="2000" dirty="0" err="1"/>
                  <a:t>high</a:t>
                </a:r>
                <a:r>
                  <a:rPr lang="cs-CZ" sz="2000" dirty="0"/>
                  <a:t> </a:t>
                </a:r>
                <a:r>
                  <a:rPr lang="cs-CZ" sz="2000" dirty="0" err="1"/>
                  <a:t>costs</a:t>
                </a:r>
                <a:r>
                  <a:rPr lang="cs-CZ" sz="2000" dirty="0"/>
                  <a:t> </a:t>
                </a:r>
                <a:r>
                  <a:rPr lang="cs-CZ" sz="2000" dirty="0">
                    <a:sym typeface="Wingdings" panose="05000000000000000000" pitchFamily="2" charset="2"/>
                  </a:rPr>
                  <a:t> </a:t>
                </a:r>
                <a:r>
                  <a:rPr lang="cs-CZ" sz="2000" dirty="0" err="1">
                    <a:sym typeface="Wingdings" panose="05000000000000000000" pitchFamily="2" charset="2"/>
                  </a:rPr>
                  <a:t>entry</a:t>
                </a:r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000" dirty="0">
                    <a:sym typeface="Wingdings" panose="05000000000000000000" pitchFamily="2" charset="2"/>
                  </a:rPr>
                  <a:t>    </a:t>
                </a:r>
                <a:r>
                  <a:rPr lang="cs-CZ" sz="2000" dirty="0" err="1">
                    <a:sym typeface="Wingdings" panose="05000000000000000000" pitchFamily="2" charset="2"/>
                  </a:rPr>
                  <a:t>Incumbent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pretends</a:t>
                </a:r>
                <a:r>
                  <a:rPr lang="cs-CZ" sz="2000" dirty="0">
                    <a:sym typeface="Wingdings" panose="05000000000000000000" pitchFamily="2" charset="2"/>
                  </a:rPr>
                  <a:t> to </a:t>
                </a:r>
                <a:r>
                  <a:rPr lang="cs-CZ" sz="2000" dirty="0" err="1">
                    <a:sym typeface="Wingdings" panose="05000000000000000000" pitchFamily="2" charset="2"/>
                  </a:rPr>
                  <a:t>have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low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costs</a:t>
                </a:r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000" dirty="0">
                    <a:sym typeface="Wingdings" panose="05000000000000000000" pitchFamily="2" charset="2"/>
                  </a:rPr>
                  <a:t>    </a:t>
                </a:r>
                <a:r>
                  <a:rPr lang="cs-CZ" sz="2000" dirty="0" err="1">
                    <a:sym typeface="Wingdings" panose="05000000000000000000" pitchFamily="2" charset="2"/>
                  </a:rPr>
                  <a:t>Entrant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err="1">
                    <a:sym typeface="Wingdings" panose="05000000000000000000" pitchFamily="2" charset="2"/>
                  </a:rPr>
                  <a:t>knows</a:t>
                </a:r>
                <a:r>
                  <a:rPr lang="cs-CZ" sz="2000">
                    <a:sym typeface="Wingdings" panose="05000000000000000000" pitchFamily="2" charset="2"/>
                  </a:rPr>
                  <a:t> it </a:t>
                </a:r>
                <a:r>
                  <a:rPr lang="cs-CZ" sz="2000" dirty="0" err="1">
                    <a:sym typeface="Wingdings" panose="05000000000000000000" pitchFamily="2" charset="2"/>
                  </a:rPr>
                  <a:t>knows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nothing</a:t>
                </a:r>
                <a:r>
                  <a:rPr lang="cs-CZ" sz="2000" dirty="0">
                    <a:sym typeface="Wingdings" panose="05000000000000000000" pitchFamily="2" charset="2"/>
                  </a:rPr>
                  <a:t>, </a:t>
                </a:r>
                <a:r>
                  <a:rPr lang="cs-CZ" sz="2000" dirty="0" err="1">
                    <a:sym typeface="Wingdings" panose="05000000000000000000" pitchFamily="2" charset="2"/>
                  </a:rPr>
                  <a:t>i.e</a:t>
                </a:r>
                <a:r>
                  <a:rPr lang="cs-CZ" sz="2000" dirty="0">
                    <a:sym typeface="Wingdings" panose="05000000000000000000" pitchFamily="2" charset="2"/>
                  </a:rPr>
                  <a:t>. </a:t>
                </a:r>
                <a:r>
                  <a:rPr lang="cs-CZ" sz="2000" dirty="0" err="1">
                    <a:sym typeface="Wingdings" panose="05000000000000000000" pitchFamily="2" charset="2"/>
                  </a:rPr>
                  <a:t>incumbent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err="1">
                    <a:sym typeface="Wingdings" panose="05000000000000000000" pitchFamily="2" charset="2"/>
                  </a:rPr>
                  <a:t>low-cost</a:t>
                </a:r>
                <a:r>
                  <a:rPr lang="cs-CZ" sz="2000">
                    <a:sym typeface="Wingdings" panose="05000000000000000000" pitchFamily="2" charset="2"/>
                  </a:rPr>
                  <a:t> with prob </a:t>
                </a:r>
                <a14:m>
                  <m:oMath xmlns:m="http://schemas.openxmlformats.org/officeDocument/2006/math"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&gt;0.5</m:t>
                    </m:r>
                  </m:oMath>
                </a14:m>
                <a:r>
                  <a:rPr lang="cs-CZ" sz="2000" dirty="0"/>
                  <a:t> </a:t>
                </a:r>
                <a:r>
                  <a:rPr lang="cs-CZ" sz="2000" dirty="0">
                    <a:sym typeface="Wingdings" panose="05000000000000000000" pitchFamily="2" charset="2"/>
                  </a:rPr>
                  <a:t>and </a:t>
                </a:r>
                <a:r>
                  <a:rPr lang="cs-CZ" sz="2000" err="1">
                    <a:sym typeface="Wingdings" panose="05000000000000000000" pitchFamily="2" charset="2"/>
                  </a:rPr>
                  <a:t>high-cost</a:t>
                </a:r>
                <a:r>
                  <a:rPr lang="cs-CZ" sz="2000">
                    <a:sym typeface="Wingdings" panose="05000000000000000000" pitchFamily="2" charset="2"/>
                  </a:rPr>
                  <a:t> with</a:t>
                </a:r>
                <a:r>
                  <a:rPr lang="el-GR" sz="2000">
                    <a:ea typeface="Cambria Math" panose="02040503050406030204" pitchFamily="18" charset="0"/>
                  </a:rPr>
                  <a:t> </a:t>
                </a:r>
                <a:r>
                  <a:rPr lang="cs-CZ" sz="2000">
                    <a:ea typeface="Cambria Math" panose="02040503050406030204" pitchFamily="18" charset="0"/>
                  </a:rPr>
                  <a:t>prob </a:t>
                </a:r>
                <a14:m>
                  <m:oMath xmlns:m="http://schemas.openxmlformats.org/officeDocument/2006/math">
                    <m:r>
                      <a:rPr lang="cs-CZ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&lt;0.5</m:t>
                    </m:r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000">
                    <a:sym typeface="Wingdings" panose="05000000000000000000" pitchFamily="2" charset="2"/>
                  </a:rPr>
                  <a:t>    </a:t>
                </a:r>
                <a:r>
                  <a:rPr lang="cs-CZ" sz="2000"/>
                  <a:t>Entrant</a:t>
                </a:r>
                <a:r>
                  <a:rPr lang="cs-CZ" sz="2000" dirty="0" err="1"/>
                  <a:t>‘s</a:t>
                </a:r>
                <a:r>
                  <a:rPr lang="cs-CZ" sz="2000" dirty="0"/>
                  <a:t> </a:t>
                </a:r>
                <a:r>
                  <a:rPr lang="cs-CZ" sz="2000" dirty="0" err="1"/>
                  <a:t>expected</a:t>
                </a:r>
                <a:r>
                  <a:rPr lang="cs-CZ" sz="2000" dirty="0"/>
                  <a:t> </a:t>
                </a:r>
                <a:r>
                  <a:rPr lang="cs-CZ" sz="2000"/>
                  <a:t>profit &lt; </a:t>
                </a:r>
                <a:r>
                  <a:rPr lang="cs-CZ" sz="2000" dirty="0"/>
                  <a:t>0 </a:t>
                </a:r>
                <a:r>
                  <a:rPr lang="cs-CZ" sz="2000" dirty="0">
                    <a:sym typeface="Wingdings" panose="05000000000000000000" pitchFamily="2" charset="2"/>
                  </a:rPr>
                  <a:t> </a:t>
                </a:r>
                <a:r>
                  <a:rPr lang="cs-CZ" sz="2000">
                    <a:sym typeface="Wingdings" panose="05000000000000000000" pitchFamily="2" charset="2"/>
                  </a:rPr>
                  <a:t>no entry</a:t>
                </a:r>
              </a:p>
              <a:p>
                <a:r>
                  <a:rPr lang="cs-CZ" sz="2000">
                    <a:sym typeface="Wingdings" panose="05000000000000000000" pitchFamily="2" charset="2"/>
                  </a:rPr>
                  <a:t>Note: no point </a:t>
                </a:r>
                <a:r>
                  <a:rPr lang="en-US" sz="2000">
                    <a:sym typeface="Wingdings" panose="05000000000000000000" pitchFamily="2" charset="2"/>
                  </a:rPr>
                  <a:t>for low-cost incumbent to pretend they have high costs</a:t>
                </a:r>
                <a:endParaRPr lang="cs-CZ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6AAA6BCD-D7E4-49DF-B156-EE8B4B5BC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22" y="5062900"/>
                <a:ext cx="11638721" cy="1795099"/>
              </a:xfrm>
              <a:prstGeom prst="rect">
                <a:avLst/>
              </a:prstGeom>
              <a:blipFill>
                <a:blip r:embed="rId4"/>
                <a:stretch>
                  <a:fillRect l="-419" t="-5102" b="-442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5574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1175"/>
            <a:ext cx="10730948" cy="44154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b="1"/>
              <a:t>Definition: </a:t>
            </a:r>
            <a:r>
              <a:rPr lang="cs-CZ" sz="2000" b="1">
                <a:sym typeface="Wingdings" panose="05000000000000000000" pitchFamily="2" charset="2"/>
              </a:rPr>
              <a:t>Bayesian </a:t>
            </a:r>
            <a:r>
              <a:rPr lang="cs-CZ" sz="2000" b="1" err="1">
                <a:sym typeface="Wingdings" panose="05000000000000000000" pitchFamily="2" charset="2"/>
              </a:rPr>
              <a:t>Nash</a:t>
            </a:r>
            <a:r>
              <a:rPr lang="cs-CZ" sz="2000" b="1">
                <a:sym typeface="Wingdings" panose="05000000000000000000" pitchFamily="2" charset="2"/>
              </a:rPr>
              <a:t> equilibrium:</a:t>
            </a:r>
          </a:p>
          <a:p>
            <a:pPr lvl="1"/>
            <a:r>
              <a:rPr lang="cs-CZ" sz="2000">
                <a:sym typeface="Wingdings" panose="05000000000000000000" pitchFamily="2" charset="2"/>
              </a:rPr>
              <a:t>Players have no incentive to unilaterally change their strategy</a:t>
            </a:r>
          </a:p>
          <a:p>
            <a:pPr lvl="1"/>
            <a:r>
              <a:rPr lang="cs-CZ" sz="2000">
                <a:sym typeface="Wingdings" panose="05000000000000000000" pitchFamily="2" charset="2"/>
              </a:rPr>
              <a:t>Beliefs are confirmed</a:t>
            </a:r>
            <a:endParaRPr lang="cs-CZ" sz="2000" dirty="0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206780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1722"/>
            <a:ext cx="10515600" cy="4844905"/>
          </a:xfrm>
        </p:spPr>
        <p:txBody>
          <a:bodyPr>
            <a:noAutofit/>
          </a:bodyPr>
          <a:lstStyle/>
          <a:p>
            <a:r>
              <a:rPr lang="cs-CZ" sz="2200"/>
              <a:t>Modelling games with asymmetric information potentially extremely complicated (and as a result not a realistic model of how people make decisions)</a:t>
            </a:r>
          </a:p>
          <a:p>
            <a:r>
              <a:rPr lang="cs-CZ" sz="2200"/>
              <a:t>Greatly simplified by the concept of the Bayesian Nash equilibrium (John C. Harsanyi, Nobel Prize 1994)</a:t>
            </a:r>
          </a:p>
          <a:p>
            <a:r>
              <a:rPr lang="cs-CZ" sz="2200"/>
              <a:t>Each player is assigned a type by nature (with a probabilistic distribution)</a:t>
            </a:r>
          </a:p>
          <a:p>
            <a:r>
              <a:rPr lang="cs-CZ" sz="2200"/>
              <a:t>NE: Each player‘s strategy is the best response to all other players‘ strategies.</a:t>
            </a:r>
          </a:p>
          <a:p>
            <a:r>
              <a:rPr lang="cs-CZ" sz="2200"/>
              <a:t>BNE: Each player‘s strategy is the best response to all other players‘ strategies </a:t>
            </a:r>
            <a:r>
              <a:rPr lang="cs-CZ" sz="2200" i="1"/>
              <a:t>given their beliefs about the state of the nature</a:t>
            </a:r>
            <a:r>
              <a:rPr lang="cs-CZ" sz="2200"/>
              <a:t>.</a:t>
            </a:r>
          </a:p>
          <a:p>
            <a:r>
              <a:rPr lang="cs-CZ" sz="2200"/>
              <a:t>To see if we have a BNE</a:t>
            </a:r>
          </a:p>
          <a:p>
            <a:pPr lvl="1"/>
            <a:r>
              <a:rPr lang="cs-CZ" sz="2200">
                <a:sym typeface="Wingdings" panose="05000000000000000000" pitchFamily="2" charset="2"/>
              </a:rPr>
              <a:t>Players have no incentive to unilaterally change their strategy</a:t>
            </a:r>
          </a:p>
          <a:p>
            <a:pPr lvl="1"/>
            <a:r>
              <a:rPr lang="cs-CZ" sz="2200">
                <a:sym typeface="Wingdings" panose="05000000000000000000" pitchFamily="2" charset="2"/>
              </a:rPr>
              <a:t>Beliefs are confirmed</a:t>
            </a:r>
          </a:p>
          <a:p>
            <a:pPr marL="0" indent="0">
              <a:buNone/>
            </a:pPr>
            <a:endParaRPr lang="cs-CZ" sz="2400"/>
          </a:p>
          <a:p>
            <a:pPr lvl="1"/>
            <a:endParaRPr lang="cs-CZ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pPr fontAlgn="base"/>
            <a:r>
              <a:rPr lang="cs-CZ"/>
              <a:t>Definition: Bayesian Nash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311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000" b="1" dirty="0" err="1"/>
              <a:t>Summary</a:t>
            </a:r>
            <a:endParaRPr lang="cs-CZ" sz="2000" b="1" dirty="0"/>
          </a:p>
          <a:p>
            <a:r>
              <a:rPr lang="cs-CZ" sz="2000">
                <a:sym typeface="Wingdings" panose="05000000000000000000" pitchFamily="2" charset="2"/>
              </a:rPr>
              <a:t>BNE here: </a:t>
            </a:r>
          </a:p>
          <a:p>
            <a:pPr lvl="1"/>
            <a:r>
              <a:rPr lang="cs-CZ" sz="2000">
                <a:sym typeface="Wingdings" panose="05000000000000000000" pitchFamily="2" charset="2"/>
              </a:rPr>
              <a:t>Incumbent </a:t>
            </a:r>
            <a:r>
              <a:rPr lang="cs-CZ" sz="2000" dirty="0" err="1">
                <a:sym typeface="Wingdings" panose="05000000000000000000" pitchFamily="2" charset="2"/>
              </a:rPr>
              <a:t>sets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low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in </a:t>
            </a:r>
            <a:r>
              <a:rPr lang="cs-CZ" sz="2000" dirty="0" err="1">
                <a:sym typeface="Wingdings" panose="05000000000000000000" pitchFamily="2" charset="2"/>
              </a:rPr>
              <a:t>stage</a:t>
            </a:r>
            <a:r>
              <a:rPr lang="cs-CZ" sz="2000" dirty="0">
                <a:sym typeface="Wingdings" panose="05000000000000000000" pitchFamily="2" charset="2"/>
              </a:rPr>
              <a:t> 1 and </a:t>
            </a:r>
            <a:r>
              <a:rPr lang="cs-CZ" sz="2000" dirty="0" err="1">
                <a:sym typeface="Wingdings" panose="05000000000000000000" pitchFamily="2" charset="2"/>
              </a:rPr>
              <a:t>high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in </a:t>
            </a:r>
            <a:r>
              <a:rPr lang="cs-CZ" sz="2000" dirty="0" err="1">
                <a:sym typeface="Wingdings" panose="05000000000000000000" pitchFamily="2" charset="2"/>
              </a:rPr>
              <a:t>stage</a:t>
            </a:r>
            <a:r>
              <a:rPr lang="cs-CZ" sz="2000" dirty="0">
                <a:sym typeface="Wingdings" panose="05000000000000000000" pitchFamily="2" charset="2"/>
              </a:rPr>
              <a:t> 2 </a:t>
            </a:r>
          </a:p>
          <a:p>
            <a:pPr lvl="1"/>
            <a:r>
              <a:rPr lang="cs-CZ" sz="2000" dirty="0" err="1">
                <a:sym typeface="Wingdings" panose="05000000000000000000" pitchFamily="2" charset="2"/>
              </a:rPr>
              <a:t>Entrant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does</a:t>
            </a:r>
            <a:r>
              <a:rPr lang="cs-CZ" sz="2000" dirty="0">
                <a:sym typeface="Wingdings" panose="05000000000000000000" pitchFamily="2" charset="2"/>
              </a:rPr>
              <a:t> not enter</a:t>
            </a:r>
          </a:p>
          <a:p>
            <a:r>
              <a:rPr lang="cs-CZ" sz="2000" dirty="0">
                <a:sym typeface="Wingdings" panose="05000000000000000000" pitchFamily="2" charset="2"/>
              </a:rPr>
              <a:t>The </a:t>
            </a:r>
            <a:r>
              <a:rPr lang="cs-CZ" sz="2000" dirty="0" err="1">
                <a:sym typeface="Wingdings" panose="05000000000000000000" pitchFamily="2" charset="2"/>
              </a:rPr>
              <a:t>incumbent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sets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lower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otherwise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deter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entry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>
                <a:sym typeface="Wingdings" panose="05000000000000000000" pitchFamily="2" charset="2"/>
              </a:rPr>
              <a:t> predatory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Limit pricing under incomplete information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508343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>
                <a:solidFill>
                  <a:srgbClr val="00B050"/>
                </a:solidFill>
              </a:rPr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38572244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200" dirty="0"/>
              <a:t>In 1990s, Windows market </a:t>
            </a:r>
            <a:r>
              <a:rPr lang="cs-CZ" sz="2200" dirty="0" err="1"/>
              <a:t>share</a:t>
            </a:r>
            <a:r>
              <a:rPr lang="cs-CZ" sz="2200" dirty="0"/>
              <a:t> &gt; 90%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200" dirty="0" err="1"/>
              <a:t>Netscape</a:t>
            </a:r>
            <a:r>
              <a:rPr lang="cs-CZ" sz="2200" dirty="0"/>
              <a:t> </a:t>
            </a:r>
            <a:r>
              <a:rPr lang="cs-CZ" sz="2200" dirty="0" err="1"/>
              <a:t>large</a:t>
            </a:r>
            <a:r>
              <a:rPr lang="cs-CZ" sz="2200" dirty="0"/>
              <a:t> </a:t>
            </a:r>
            <a:r>
              <a:rPr lang="cs-CZ" sz="2200" dirty="0" err="1"/>
              <a:t>share</a:t>
            </a:r>
            <a:r>
              <a:rPr lang="cs-CZ" sz="2200" dirty="0"/>
              <a:t> </a:t>
            </a:r>
            <a:r>
              <a:rPr lang="cs-CZ" sz="2200" dirty="0" err="1"/>
              <a:t>among</a:t>
            </a:r>
            <a:r>
              <a:rPr lang="cs-CZ" sz="2200" dirty="0"/>
              <a:t> internet </a:t>
            </a:r>
            <a:r>
              <a:rPr lang="cs-CZ" sz="2200" dirty="0" err="1"/>
              <a:t>browsers</a:t>
            </a:r>
            <a:endParaRPr lang="cs-CZ" sz="2200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200" dirty="0"/>
              <a:t>Microsoft </a:t>
            </a:r>
            <a:r>
              <a:rPr lang="cs-CZ" sz="2200" dirty="0" err="1"/>
              <a:t>sued</a:t>
            </a:r>
            <a:r>
              <a:rPr lang="cs-CZ" sz="2200" dirty="0"/>
              <a:t> </a:t>
            </a:r>
            <a:r>
              <a:rPr lang="cs-CZ" sz="2200" dirty="0" err="1"/>
              <a:t>for</a:t>
            </a:r>
            <a:r>
              <a:rPr lang="cs-CZ" sz="2200" dirty="0"/>
              <a:t> </a:t>
            </a:r>
            <a:r>
              <a:rPr lang="cs-CZ" sz="2200" dirty="0" err="1"/>
              <a:t>intergrating</a:t>
            </a:r>
            <a:r>
              <a:rPr lang="cs-CZ" sz="2200" dirty="0"/>
              <a:t> Internet Explorer </a:t>
            </a:r>
            <a:r>
              <a:rPr lang="cs-CZ" sz="2200" dirty="0" err="1"/>
              <a:t>within</a:t>
            </a:r>
            <a:r>
              <a:rPr lang="cs-CZ" sz="2200" dirty="0"/>
              <a:t> Windows</a:t>
            </a:r>
            <a:endParaRPr lang="en-US" sz="2200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200"/>
              <a:t>Why complain that Microsoft throws in an extra product for free?</a:t>
            </a:r>
            <a:endParaRPr lang="en-US" sz="2200" dirty="0"/>
          </a:p>
        </p:txBody>
      </p:sp>
      <p:pic>
        <p:nvPicPr>
          <p:cNvPr id="8194" name="Picture 2" descr="Browser Wars Episode I: The Neutering of an Underdog | by Adam Gordon |  Medium">
            <a:extLst>
              <a:ext uri="{FF2B5EF4-FFF2-40B4-BE49-F238E27FC236}">
                <a16:creationId xmlns:a16="http://schemas.microsoft.com/office/drawing/2014/main" id="{C64A4355-AD38-4D0E-B5CA-088C15AFC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3113211"/>
            <a:ext cx="4486276" cy="342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521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972800" cy="1325563"/>
          </a:xfrm>
        </p:spPr>
        <p:txBody>
          <a:bodyPr/>
          <a:lstStyle/>
          <a:p>
            <a:r>
              <a:rPr lang="en-GB"/>
              <a:t>What’s in it for me?</a:t>
            </a:r>
            <a:endParaRPr lang="cs-CZ" dirty="0"/>
          </a:p>
        </p:txBody>
      </p:sp>
      <p:pic>
        <p:nvPicPr>
          <p:cNvPr id="2052" name="Picture 4" descr="Horizontal Shareholding's Anticompetitive Effects and the Mechanisms That  Produce It - ProMarket">
            <a:extLst>
              <a:ext uri="{FF2B5EF4-FFF2-40B4-BE49-F238E27FC236}">
                <a16:creationId xmlns:a16="http://schemas.microsoft.com/office/drawing/2014/main" id="{8E27D3A6-8182-40F4-AE01-8B905022B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123" y="2652351"/>
            <a:ext cx="3921183" cy="25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E674D3-CFB1-4966-ABCC-0A5C34D9F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017" y="2652351"/>
            <a:ext cx="4016159" cy="258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46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Assume</a:t>
            </a:r>
            <a:r>
              <a:rPr lang="cs-CZ" sz="2000" dirty="0"/>
              <a:t> </a:t>
            </a:r>
            <a:r>
              <a:rPr lang="cs-CZ" sz="2000" dirty="0" err="1"/>
              <a:t>that</a:t>
            </a:r>
            <a:r>
              <a:rPr lang="cs-CZ" sz="2000" dirty="0"/>
              <a:t> </a:t>
            </a:r>
            <a:r>
              <a:rPr lang="cs-CZ" sz="2000" dirty="0" err="1"/>
              <a:t>operating</a:t>
            </a:r>
            <a:r>
              <a:rPr lang="cs-CZ" sz="2000" dirty="0"/>
              <a:t> </a:t>
            </a:r>
            <a:r>
              <a:rPr lang="cs-CZ" sz="2000" dirty="0" err="1"/>
              <a:t>systems</a:t>
            </a:r>
            <a:r>
              <a:rPr lang="cs-CZ" sz="2000" dirty="0"/>
              <a:t> and internet </a:t>
            </a:r>
            <a:r>
              <a:rPr lang="cs-CZ" sz="2000" dirty="0" err="1"/>
              <a:t>browsers</a:t>
            </a:r>
            <a:r>
              <a:rPr lang="cs-CZ" sz="2000" dirty="0"/>
              <a:t> are </a:t>
            </a:r>
            <a:r>
              <a:rPr lang="cs-CZ" sz="2000" dirty="0" err="1"/>
              <a:t>perfect</a:t>
            </a:r>
            <a:r>
              <a:rPr lang="cs-CZ" sz="2000" dirty="0"/>
              <a:t> </a:t>
            </a:r>
            <a:r>
              <a:rPr lang="cs-CZ" sz="2000" dirty="0" err="1"/>
              <a:t>complements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Q</a:t>
            </a:r>
            <a:r>
              <a:rPr lang="cs-CZ" sz="2000" baseline="-25000" dirty="0"/>
              <a:t>O</a:t>
            </a:r>
            <a:r>
              <a:rPr lang="cs-CZ" sz="2000" dirty="0"/>
              <a:t> = 12 – (P</a:t>
            </a:r>
            <a:r>
              <a:rPr lang="cs-CZ" sz="2000" baseline="-25000" dirty="0"/>
              <a:t>O</a:t>
            </a:r>
            <a:r>
              <a:rPr lang="cs-CZ" sz="2000" dirty="0"/>
              <a:t> +</a:t>
            </a:r>
            <a:r>
              <a:rPr lang="en-US" sz="2000" dirty="0"/>
              <a:t> </a:t>
            </a:r>
            <a:r>
              <a:rPr lang="cs-CZ" sz="2000" dirty="0"/>
              <a:t>P</a:t>
            </a:r>
            <a:r>
              <a:rPr lang="cs-CZ" sz="2000" baseline="-25000" dirty="0"/>
              <a:t>B</a:t>
            </a:r>
            <a:r>
              <a:rPr lang="cs-CZ" sz="2000" dirty="0"/>
              <a:t>)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Q</a:t>
            </a:r>
            <a:r>
              <a:rPr lang="cs-CZ" sz="2000" baseline="-25000" dirty="0"/>
              <a:t>B</a:t>
            </a:r>
            <a:r>
              <a:rPr lang="cs-CZ" sz="2000" dirty="0"/>
              <a:t> = 12 – (P</a:t>
            </a:r>
            <a:r>
              <a:rPr lang="cs-CZ" sz="2000" baseline="-25000" dirty="0"/>
              <a:t>O</a:t>
            </a:r>
            <a:r>
              <a:rPr lang="cs-CZ" sz="2000" dirty="0"/>
              <a:t> +</a:t>
            </a:r>
            <a:r>
              <a:rPr lang="en-US" sz="2000" dirty="0"/>
              <a:t> </a:t>
            </a:r>
            <a:r>
              <a:rPr lang="cs-CZ" sz="2000" dirty="0"/>
              <a:t>P</a:t>
            </a:r>
            <a:r>
              <a:rPr lang="cs-CZ" sz="2000" baseline="-25000" dirty="0"/>
              <a:t>B</a:t>
            </a:r>
            <a:r>
              <a:rPr lang="cs-CZ" sz="2000" dirty="0"/>
              <a:t>)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MC=0</a:t>
            </a:r>
          </a:p>
        </p:txBody>
      </p:sp>
    </p:spTree>
    <p:extLst>
      <p:ext uri="{BB962C8B-B14F-4D97-AF65-F5344CB8AC3E}">
        <p14:creationId xmlns:p14="http://schemas.microsoft.com/office/powerpoint/2010/main" val="25412953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/>
              <a:t>Two firms, each a monopolist in its market</a:t>
            </a:r>
            <a:endParaRPr lang="cs-CZ" sz="2000" b="1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Inverse demand conditional on the price of the other product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</a:t>
            </a:r>
            <a:r>
              <a:rPr lang="cs-CZ" sz="2000" baseline="-25000"/>
              <a:t>O</a:t>
            </a:r>
            <a:r>
              <a:rPr lang="cs-CZ" sz="2000"/>
              <a:t> </a:t>
            </a:r>
            <a:r>
              <a:rPr lang="cs-CZ" sz="2000" dirty="0"/>
              <a:t>= 12 – P</a:t>
            </a:r>
            <a:r>
              <a:rPr lang="cs-CZ" sz="2000" baseline="-25000" dirty="0"/>
              <a:t>B</a:t>
            </a:r>
            <a:r>
              <a:rPr lang="cs-CZ" sz="2000" dirty="0"/>
              <a:t> – Q</a:t>
            </a:r>
            <a:r>
              <a:rPr lang="cs-CZ" sz="2000" baseline="-25000" dirty="0"/>
              <a:t>O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P</a:t>
            </a:r>
            <a:r>
              <a:rPr lang="cs-CZ" sz="2000" baseline="-25000" dirty="0"/>
              <a:t>B</a:t>
            </a:r>
            <a:r>
              <a:rPr lang="cs-CZ" sz="2000" dirty="0"/>
              <a:t> = 12 – P</a:t>
            </a:r>
            <a:r>
              <a:rPr lang="cs-CZ" sz="2000" baseline="-25000" dirty="0"/>
              <a:t>O</a:t>
            </a:r>
            <a:r>
              <a:rPr lang="cs-CZ" sz="2000" dirty="0"/>
              <a:t> </a:t>
            </a:r>
            <a:r>
              <a:rPr lang="cs-CZ" sz="2000"/>
              <a:t>– Q</a:t>
            </a:r>
            <a:r>
              <a:rPr lang="cs-CZ" sz="2000" baseline="-25000"/>
              <a:t>B</a:t>
            </a:r>
            <a:endParaRPr lang="en-US" sz="2000" baseline="-2500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Firms FOC: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MR</a:t>
            </a:r>
            <a:r>
              <a:rPr lang="cs-CZ" sz="2000" baseline="-25000" dirty="0"/>
              <a:t>O</a:t>
            </a:r>
            <a:r>
              <a:rPr lang="cs-CZ" sz="2000" dirty="0"/>
              <a:t> = 12 – P</a:t>
            </a:r>
            <a:r>
              <a:rPr lang="cs-CZ" sz="2000" baseline="-25000" dirty="0"/>
              <a:t>B</a:t>
            </a:r>
            <a:r>
              <a:rPr lang="cs-CZ" sz="2000" dirty="0"/>
              <a:t> </a:t>
            </a:r>
            <a:r>
              <a:rPr lang="cs-CZ" sz="2000"/>
              <a:t>– 2Q</a:t>
            </a:r>
            <a:r>
              <a:rPr lang="cs-CZ" sz="2000" baseline="-25000"/>
              <a:t>O</a:t>
            </a:r>
            <a:r>
              <a:rPr lang="en-US" sz="2000"/>
              <a:t> = 0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MR</a:t>
            </a:r>
            <a:r>
              <a:rPr lang="cs-CZ" sz="2000" baseline="-25000" dirty="0"/>
              <a:t>B</a:t>
            </a:r>
            <a:r>
              <a:rPr lang="cs-CZ" sz="2000" dirty="0"/>
              <a:t> = 12 – P</a:t>
            </a:r>
            <a:r>
              <a:rPr lang="cs-CZ" sz="2000" baseline="-25000" dirty="0"/>
              <a:t>O</a:t>
            </a:r>
            <a:r>
              <a:rPr lang="cs-CZ" sz="2000" dirty="0"/>
              <a:t> </a:t>
            </a:r>
            <a:r>
              <a:rPr lang="cs-CZ" sz="2000"/>
              <a:t>– 2Q</a:t>
            </a:r>
            <a:r>
              <a:rPr lang="cs-CZ" sz="2000" baseline="-25000"/>
              <a:t>B</a:t>
            </a:r>
            <a:r>
              <a:rPr lang="en-US" sz="2000"/>
              <a:t> = 0</a:t>
            </a:r>
            <a:endParaRPr lang="cs-CZ" sz="2000" baseline="-250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By </a:t>
            </a:r>
            <a:r>
              <a:rPr lang="cs-CZ" sz="2000" dirty="0" err="1"/>
              <a:t>substitution</a:t>
            </a:r>
            <a:r>
              <a:rPr lang="cs-CZ" sz="2000" dirty="0"/>
              <a:t> </a:t>
            </a:r>
            <a:r>
              <a:rPr lang="cs-CZ" sz="2000" dirty="0" err="1"/>
              <a:t>into</a:t>
            </a:r>
            <a:r>
              <a:rPr lang="cs-CZ" sz="2000" dirty="0"/>
              <a:t> </a:t>
            </a:r>
            <a:r>
              <a:rPr lang="cs-CZ" sz="2000" dirty="0" err="1"/>
              <a:t>demand</a:t>
            </a:r>
            <a:r>
              <a:rPr lang="cs-CZ" sz="2000" dirty="0"/>
              <a:t> </a:t>
            </a:r>
            <a:r>
              <a:rPr lang="cs-CZ" sz="2000" dirty="0" err="1"/>
              <a:t>curves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P</a:t>
            </a:r>
            <a:r>
              <a:rPr lang="cs-CZ" sz="2000" baseline="-25000" dirty="0"/>
              <a:t>O</a:t>
            </a:r>
            <a:r>
              <a:rPr lang="cs-CZ" sz="2000" dirty="0"/>
              <a:t> = (12 – P</a:t>
            </a:r>
            <a:r>
              <a:rPr lang="cs-CZ" sz="2000" baseline="-25000" dirty="0"/>
              <a:t>B</a:t>
            </a:r>
            <a:r>
              <a:rPr lang="cs-CZ" sz="2000" dirty="0"/>
              <a:t>)/2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P</a:t>
            </a:r>
            <a:r>
              <a:rPr lang="cs-CZ" sz="2000" baseline="-25000" dirty="0"/>
              <a:t>B</a:t>
            </a:r>
            <a:r>
              <a:rPr lang="cs-CZ" sz="2000" dirty="0"/>
              <a:t> = (12 – P</a:t>
            </a:r>
            <a:r>
              <a:rPr lang="cs-CZ" sz="2000" baseline="-25000" dirty="0"/>
              <a:t>O</a:t>
            </a:r>
            <a:r>
              <a:rPr lang="cs-CZ" sz="2000" dirty="0"/>
              <a:t>)/2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cs-CZ" sz="2000" dirty="0" err="1"/>
              <a:t>Each</a:t>
            </a:r>
            <a:r>
              <a:rPr lang="cs-CZ" sz="2000" dirty="0"/>
              <a:t> </a:t>
            </a:r>
            <a:r>
              <a:rPr lang="cs-CZ" sz="2000" dirty="0" err="1"/>
              <a:t>monopolist</a:t>
            </a:r>
            <a:r>
              <a:rPr lang="cs-CZ" sz="2000" dirty="0"/>
              <a:t>, by </a:t>
            </a:r>
            <a:r>
              <a:rPr lang="cs-CZ" sz="2000" dirty="0" err="1"/>
              <a:t>increasing</a:t>
            </a:r>
            <a:r>
              <a:rPr lang="cs-CZ" sz="2000" dirty="0"/>
              <a:t> </a:t>
            </a:r>
            <a:r>
              <a:rPr lang="cs-CZ" sz="2000" dirty="0" err="1"/>
              <a:t>its</a:t>
            </a:r>
            <a:r>
              <a:rPr lang="cs-CZ" sz="2000" dirty="0"/>
              <a:t> </a:t>
            </a:r>
            <a:r>
              <a:rPr lang="cs-CZ" sz="2000" dirty="0" err="1"/>
              <a:t>price</a:t>
            </a:r>
            <a:r>
              <a:rPr lang="cs-CZ" sz="2000" dirty="0"/>
              <a:t>, </a:t>
            </a:r>
            <a:r>
              <a:rPr lang="cs-CZ" sz="2000" dirty="0" err="1"/>
              <a:t>imposes</a:t>
            </a:r>
            <a:r>
              <a:rPr lang="cs-CZ" sz="2000" dirty="0"/>
              <a:t> a negative externality on the </a:t>
            </a:r>
            <a:r>
              <a:rPr lang="cs-CZ" sz="2000" dirty="0" err="1"/>
              <a:t>other</a:t>
            </a:r>
            <a:r>
              <a:rPr lang="cs-CZ" sz="2000" dirty="0"/>
              <a:t> </a:t>
            </a:r>
            <a:r>
              <a:rPr lang="cs-CZ" sz="2000" dirty="0" err="1"/>
              <a:t>monopolist</a:t>
            </a:r>
            <a:endParaRPr lang="cs-CZ" sz="20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In </a:t>
            </a:r>
            <a:r>
              <a:rPr lang="cs-CZ" sz="2000" dirty="0" err="1"/>
              <a:t>equilibrium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P</a:t>
            </a:r>
            <a:r>
              <a:rPr lang="cs-CZ" sz="2000" baseline="-25000" dirty="0"/>
              <a:t>O</a:t>
            </a:r>
            <a:r>
              <a:rPr lang="cs-CZ" sz="2000" dirty="0"/>
              <a:t> = 4; P</a:t>
            </a:r>
            <a:r>
              <a:rPr lang="cs-CZ" sz="2000" baseline="-25000" dirty="0"/>
              <a:t>B</a:t>
            </a:r>
            <a:r>
              <a:rPr lang="cs-CZ" sz="2000" dirty="0"/>
              <a:t> </a:t>
            </a:r>
            <a:r>
              <a:rPr lang="cs-CZ" sz="2000"/>
              <a:t>= 4</a:t>
            </a:r>
            <a:endParaRPr lang="en-US" sz="200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Q</a:t>
            </a:r>
            <a:r>
              <a:rPr lang="en-US" sz="2000" baseline="-25000"/>
              <a:t>O</a:t>
            </a:r>
            <a:r>
              <a:rPr lang="en-US" sz="2000"/>
              <a:t> = Q</a:t>
            </a:r>
            <a:r>
              <a:rPr lang="en-US" sz="2000" baseline="-25000"/>
              <a:t>S</a:t>
            </a:r>
            <a:r>
              <a:rPr lang="en-US" sz="2000"/>
              <a:t> = 4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Profit</a:t>
            </a:r>
            <a:r>
              <a:rPr lang="cs-CZ" sz="2000" baseline="-25000" dirty="0" err="1"/>
              <a:t>O</a:t>
            </a:r>
            <a:r>
              <a:rPr lang="cs-CZ" sz="2000" dirty="0"/>
              <a:t> = 16; </a:t>
            </a:r>
            <a:r>
              <a:rPr lang="cs-CZ" sz="2000" dirty="0" err="1"/>
              <a:t>Profit</a:t>
            </a:r>
            <a:r>
              <a:rPr lang="cs-CZ" sz="2000" baseline="-25000" dirty="0" err="1"/>
              <a:t>B</a:t>
            </a:r>
            <a:r>
              <a:rPr lang="cs-CZ" sz="2000" dirty="0"/>
              <a:t> = 16</a:t>
            </a:r>
          </a:p>
        </p:txBody>
      </p:sp>
    </p:spTree>
    <p:extLst>
      <p:ext uri="{BB962C8B-B14F-4D97-AF65-F5344CB8AC3E}">
        <p14:creationId xmlns:p14="http://schemas.microsoft.com/office/powerpoint/2010/main" val="1527998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/>
              <a:t>A single firm is a monopoly in both markets (e.g. if the 2 monopolists merge)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J</a:t>
            </a:r>
            <a:r>
              <a:rPr lang="cs-CZ" sz="2000"/>
              <a:t>ust </a:t>
            </a:r>
            <a:r>
              <a:rPr lang="cs-CZ" sz="2000" dirty="0" err="1"/>
              <a:t>price</a:t>
            </a:r>
            <a:r>
              <a:rPr lang="cs-CZ" sz="2000" dirty="0"/>
              <a:t> of the set </a:t>
            </a:r>
            <a:r>
              <a:rPr lang="cs-CZ" sz="2000" dirty="0" err="1"/>
              <a:t>matters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Q</a:t>
            </a:r>
            <a:r>
              <a:rPr lang="cs-CZ" sz="2000" baseline="-25000" dirty="0"/>
              <a:t>S </a:t>
            </a:r>
            <a:r>
              <a:rPr lang="cs-CZ" sz="2000" dirty="0"/>
              <a:t>= 12 – </a:t>
            </a:r>
            <a:r>
              <a:rPr lang="en-US" sz="2000"/>
              <a:t>P</a:t>
            </a:r>
            <a:r>
              <a:rPr lang="cs-CZ" sz="2000" baseline="-25000"/>
              <a:t>S</a:t>
            </a:r>
            <a:endParaRPr lang="en-US" sz="200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FOC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MR</a:t>
            </a:r>
            <a:r>
              <a:rPr lang="cs-CZ" sz="2000" baseline="-25000" dirty="0"/>
              <a:t>S</a:t>
            </a:r>
            <a:r>
              <a:rPr lang="cs-CZ" sz="2000" dirty="0"/>
              <a:t> = 12 </a:t>
            </a:r>
            <a:r>
              <a:rPr lang="cs-CZ" sz="2000"/>
              <a:t>– 2Q</a:t>
            </a:r>
            <a:r>
              <a:rPr lang="cs-CZ" sz="2000" baseline="-25000"/>
              <a:t>S</a:t>
            </a:r>
            <a:r>
              <a:rPr lang="en-US" sz="2000"/>
              <a:t> = 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In equilibrium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</a:t>
            </a:r>
            <a:r>
              <a:rPr lang="cs-CZ" sz="2000" baseline="-25000"/>
              <a:t>S</a:t>
            </a:r>
            <a:r>
              <a:rPr lang="cs-CZ" sz="2000"/>
              <a:t> = 6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Q</a:t>
            </a:r>
            <a:r>
              <a:rPr lang="cs-CZ" sz="2000" baseline="-25000"/>
              <a:t>S</a:t>
            </a:r>
            <a:r>
              <a:rPr lang="cs-CZ" sz="2000"/>
              <a:t> </a:t>
            </a:r>
            <a:r>
              <a:rPr lang="cs-CZ" sz="2000" dirty="0"/>
              <a:t>= 6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Profit</a:t>
            </a:r>
            <a:r>
              <a:rPr lang="cs-CZ" sz="2000" baseline="-25000"/>
              <a:t>B</a:t>
            </a:r>
            <a:r>
              <a:rPr lang="cs-CZ" sz="2000"/>
              <a:t> </a:t>
            </a:r>
            <a:r>
              <a:rPr lang="cs-CZ" sz="2000" dirty="0"/>
              <a:t>= 36 (&gt;</a:t>
            </a:r>
            <a:r>
              <a:rPr lang="cs-CZ" sz="2000"/>
              <a:t>2*16)</a:t>
            </a:r>
            <a:r>
              <a:rPr lang="en-US" sz="2000"/>
              <a:t> </a:t>
            </a:r>
            <a:r>
              <a:rPr lang="en-US" sz="2000">
                <a:solidFill>
                  <a:schemeClr val="accent1"/>
                </a:solidFill>
                <a:sym typeface="Wingdings" panose="05000000000000000000" pitchFamily="2" charset="2"/>
              </a:rPr>
              <a:t> More than with two monopolists</a:t>
            </a:r>
            <a:endParaRPr lang="cs-CZ" sz="2000" dirty="0">
              <a:solidFill>
                <a:schemeClr val="accent1"/>
              </a:solidFill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318396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107" y="1474378"/>
            <a:ext cx="11836893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/>
              <a:t>A monopolist in the OS but both firms compete in the browser market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B</a:t>
            </a:r>
            <a:r>
              <a:rPr lang="cs-CZ" sz="2000"/>
              <a:t>rowser industry </a:t>
            </a:r>
            <a:r>
              <a:rPr lang="en-US" sz="2000"/>
              <a:t>now</a:t>
            </a:r>
            <a:r>
              <a:rPr lang="cs-CZ" sz="2000"/>
              <a:t> competitive</a:t>
            </a:r>
            <a:r>
              <a:rPr lang="en-US" sz="2000"/>
              <a:t> (Bertrand with homogeneous products)</a:t>
            </a:r>
            <a:endParaRPr lang="en-US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P</a:t>
            </a:r>
            <a:r>
              <a:rPr lang="cs-CZ" sz="2000" baseline="-25000" dirty="0"/>
              <a:t>B</a:t>
            </a:r>
            <a:r>
              <a:rPr lang="cs-CZ" sz="2000" dirty="0"/>
              <a:t> = </a:t>
            </a:r>
            <a:r>
              <a:rPr lang="en-US" sz="2000" dirty="0"/>
              <a:t>MC </a:t>
            </a:r>
            <a:r>
              <a:rPr lang="en-US" sz="2000"/>
              <a:t>= </a:t>
            </a:r>
            <a:r>
              <a:rPr lang="cs-CZ" sz="2000"/>
              <a:t>0</a:t>
            </a:r>
            <a:endParaRPr lang="en-US" sz="200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The OS market inverse demand</a:t>
            </a:r>
            <a:endParaRPr lang="en-US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</a:t>
            </a:r>
            <a:r>
              <a:rPr lang="cs-CZ" sz="2000" baseline="-25000"/>
              <a:t>O </a:t>
            </a:r>
            <a:r>
              <a:rPr lang="cs-CZ" sz="2000"/>
              <a:t>= </a:t>
            </a:r>
            <a:r>
              <a:rPr lang="cs-CZ" sz="2000" dirty="0"/>
              <a:t>12 </a:t>
            </a:r>
            <a:r>
              <a:rPr lang="cs-CZ" sz="2000"/>
              <a:t>– Q</a:t>
            </a:r>
            <a:r>
              <a:rPr lang="cs-CZ" sz="2000" baseline="-25000"/>
              <a:t>O</a:t>
            </a:r>
            <a:endParaRPr lang="en-US" sz="2000" baseline="-2500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The OS monopolist’s FOC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1600"/>
              <a:t>MR</a:t>
            </a:r>
            <a:r>
              <a:rPr lang="cs-CZ" sz="1600" baseline="-25000"/>
              <a:t>O</a:t>
            </a:r>
            <a:r>
              <a:rPr lang="cs-CZ" sz="1600"/>
              <a:t> = 12 –</a:t>
            </a:r>
            <a:r>
              <a:rPr lang="en-US" sz="1600"/>
              <a:t> </a:t>
            </a:r>
            <a:r>
              <a:rPr lang="cs-CZ" sz="1600"/>
              <a:t>2Q</a:t>
            </a:r>
            <a:r>
              <a:rPr lang="cs-CZ" sz="1600" baseline="-25000"/>
              <a:t>O</a:t>
            </a:r>
            <a:r>
              <a:rPr lang="en-US" sz="1600"/>
              <a:t> = 0</a:t>
            </a:r>
            <a:endParaRPr lang="cs-CZ" sz="16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In equilibrium</a:t>
            </a:r>
            <a:endParaRPr lang="en-US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</a:t>
            </a:r>
            <a:r>
              <a:rPr lang="en-US" sz="2000" baseline="-25000"/>
              <a:t>O</a:t>
            </a:r>
            <a:r>
              <a:rPr lang="cs-CZ" sz="2000"/>
              <a:t> = </a:t>
            </a:r>
            <a:r>
              <a:rPr lang="en-US" sz="2000"/>
              <a:t>0; </a:t>
            </a:r>
            <a:r>
              <a:rPr lang="cs-CZ" sz="2000"/>
              <a:t>P</a:t>
            </a:r>
            <a:r>
              <a:rPr lang="en-US" sz="2000" baseline="-25000"/>
              <a:t>O</a:t>
            </a:r>
            <a:r>
              <a:rPr lang="cs-CZ" sz="2000"/>
              <a:t> = 6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Q</a:t>
            </a:r>
            <a:r>
              <a:rPr lang="en-US" sz="2000" baseline="-25000"/>
              <a:t>B</a:t>
            </a:r>
            <a:r>
              <a:rPr lang="cs-CZ" sz="2000"/>
              <a:t> </a:t>
            </a:r>
            <a:r>
              <a:rPr lang="en-US" sz="2000"/>
              <a:t>= </a:t>
            </a:r>
            <a:r>
              <a:rPr lang="cs-CZ" sz="2000"/>
              <a:t>Q</a:t>
            </a:r>
            <a:r>
              <a:rPr lang="en-US" sz="2000" baseline="-25000"/>
              <a:t>O </a:t>
            </a:r>
            <a:r>
              <a:rPr lang="cs-CZ" sz="2000"/>
              <a:t>= </a:t>
            </a:r>
            <a:r>
              <a:rPr lang="cs-CZ" sz="2000" dirty="0"/>
              <a:t>6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Profit</a:t>
            </a:r>
            <a:r>
              <a:rPr lang="en-US" sz="2000" baseline="-25000" dirty="0"/>
              <a:t>O</a:t>
            </a:r>
            <a:r>
              <a:rPr lang="cs-CZ" sz="2000" dirty="0"/>
              <a:t> = </a:t>
            </a:r>
            <a:r>
              <a:rPr lang="cs-CZ" sz="2000"/>
              <a:t>36 </a:t>
            </a:r>
            <a:r>
              <a:rPr lang="en-US" sz="2000">
                <a:solidFill>
                  <a:schemeClr val="accent1"/>
                </a:solidFill>
                <a:sym typeface="Wingdings" panose="05000000000000000000" pitchFamily="2" charset="2"/>
              </a:rPr>
              <a:t> Equivalent to </a:t>
            </a:r>
            <a:r>
              <a:rPr lang="en-US" sz="2000">
                <a:solidFill>
                  <a:schemeClr val="accent1"/>
                </a:solidFill>
              </a:rPr>
              <a:t>a monopolist controlling both markets</a:t>
            </a:r>
            <a:endParaRPr lang="cs-CZ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68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730948" cy="4722249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D</a:t>
            </a:r>
            <a:r>
              <a:rPr lang="cs-CZ" sz="2000" dirty="0"/>
              <a:t>id Microsoft abuse </a:t>
            </a:r>
            <a:r>
              <a:rPr lang="cs-CZ" sz="2000" dirty="0" err="1"/>
              <a:t>power</a:t>
            </a:r>
            <a:r>
              <a:rPr lang="cs-CZ" sz="2000" dirty="0"/>
              <a:t> to </a:t>
            </a:r>
            <a:r>
              <a:rPr lang="cs-CZ" sz="2000" dirty="0" err="1"/>
              <a:t>maintain</a:t>
            </a:r>
            <a:r>
              <a:rPr lang="cs-CZ" sz="2000" dirty="0"/>
              <a:t> </a:t>
            </a:r>
            <a:r>
              <a:rPr lang="cs-CZ" sz="2000" dirty="0" err="1"/>
              <a:t>or</a:t>
            </a:r>
            <a:r>
              <a:rPr lang="cs-CZ" sz="2000" dirty="0"/>
              <a:t> </a:t>
            </a:r>
            <a:r>
              <a:rPr lang="cs-CZ" sz="2000" dirty="0" err="1"/>
              <a:t>extend</a:t>
            </a:r>
            <a:r>
              <a:rPr lang="cs-CZ" sz="2000" dirty="0"/>
              <a:t> dominant </a:t>
            </a:r>
            <a:r>
              <a:rPr lang="cs-CZ" sz="2000" dirty="0" err="1"/>
              <a:t>position</a:t>
            </a:r>
            <a:r>
              <a:rPr lang="cs-CZ" sz="2000" dirty="0"/>
              <a:t>?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Microsoft </a:t>
            </a:r>
            <a:r>
              <a:rPr lang="cs-CZ" sz="2000" dirty="0" err="1"/>
              <a:t>used</a:t>
            </a:r>
            <a:r>
              <a:rPr lang="cs-CZ" sz="2000" dirty="0"/>
              <a:t> </a:t>
            </a:r>
            <a:r>
              <a:rPr lang="cs-CZ" sz="2000" dirty="0" err="1"/>
              <a:t>its</a:t>
            </a:r>
            <a:r>
              <a:rPr lang="cs-CZ" sz="2000" dirty="0"/>
              <a:t> dominant </a:t>
            </a:r>
            <a:r>
              <a:rPr lang="cs-CZ" sz="2000" dirty="0" err="1"/>
              <a:t>position</a:t>
            </a:r>
            <a:r>
              <a:rPr lang="cs-CZ" sz="2000" dirty="0"/>
              <a:t> in the OS </a:t>
            </a:r>
            <a:r>
              <a:rPr lang="cs-CZ" sz="2000"/>
              <a:t>market to </a:t>
            </a:r>
            <a:r>
              <a:rPr lang="cs-CZ" sz="2000" dirty="0" err="1"/>
              <a:t>dominate</a:t>
            </a:r>
            <a:r>
              <a:rPr lang="cs-CZ" sz="2000" dirty="0"/>
              <a:t> the </a:t>
            </a:r>
            <a:r>
              <a:rPr lang="cs-CZ" sz="2000"/>
              <a:t>browser market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sym typeface="Wingdings" panose="05000000000000000000" pitchFamily="2" charset="2"/>
              </a:rPr>
              <a:t>B</a:t>
            </a:r>
            <a:r>
              <a:rPr lang="cs-CZ" sz="2000">
                <a:sym typeface="Wingdings" panose="05000000000000000000" pitchFamily="2" charset="2"/>
              </a:rPr>
              <a:t>ut Microsoft had nothing to gain from foreclosing competition in the market for browsers</a:t>
            </a:r>
            <a:endParaRPr lang="cs-CZ" sz="200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A</a:t>
            </a:r>
            <a:r>
              <a:rPr lang="cs-CZ" sz="2000"/>
              <a:t>nd </a:t>
            </a:r>
            <a:r>
              <a:rPr lang="cs-CZ" sz="2000" dirty="0" err="1"/>
              <a:t>possible</a:t>
            </a:r>
            <a:r>
              <a:rPr lang="cs-CZ" sz="2000" dirty="0"/>
              <a:t> to </a:t>
            </a:r>
            <a:r>
              <a:rPr lang="cs-CZ" sz="2000" dirty="0" err="1"/>
              <a:t>argue</a:t>
            </a:r>
            <a:r>
              <a:rPr lang="cs-CZ" sz="2000" dirty="0"/>
              <a:t> </a:t>
            </a:r>
            <a:r>
              <a:rPr lang="cs-CZ" sz="2000" dirty="0" err="1"/>
              <a:t>that</a:t>
            </a:r>
            <a:r>
              <a:rPr lang="cs-CZ" sz="2000" dirty="0"/>
              <a:t> the </a:t>
            </a:r>
            <a:r>
              <a:rPr lang="cs-CZ" sz="2000" dirty="0" err="1"/>
              <a:t>bundling</a:t>
            </a:r>
            <a:r>
              <a:rPr lang="cs-CZ" sz="2000" dirty="0"/>
              <a:t> </a:t>
            </a:r>
            <a:r>
              <a:rPr lang="cs-CZ" sz="2000" dirty="0" err="1"/>
              <a:t>was</a:t>
            </a:r>
            <a:r>
              <a:rPr lang="cs-CZ" sz="2000" dirty="0"/>
              <a:t> </a:t>
            </a:r>
            <a:r>
              <a:rPr lang="cs-CZ" sz="2000" err="1"/>
              <a:t>actually</a:t>
            </a:r>
            <a:r>
              <a:rPr lang="cs-CZ" sz="2000"/>
              <a:t> pro-competitive as price went down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sym typeface="Wingdings" panose="05000000000000000000" pitchFamily="2" charset="2"/>
              </a:rPr>
              <a:t>I</a:t>
            </a:r>
            <a:r>
              <a:rPr lang="cs-CZ" sz="2000">
                <a:sym typeface="Wingdings" panose="05000000000000000000" pitchFamily="2" charset="2"/>
              </a:rPr>
              <a:t>mportant insight by the Chicago School starting in 1970s: using tying/bundling to leverage market power </a:t>
            </a:r>
            <a:r>
              <a:rPr lang="en-US" sz="2000">
                <a:sym typeface="Wingdings" panose="05000000000000000000" pitchFamily="2" charset="2"/>
              </a:rPr>
              <a:t>between markets</a:t>
            </a:r>
            <a:r>
              <a:rPr lang="cs-CZ" sz="2000">
                <a:sym typeface="Wingdings" panose="05000000000000000000" pitchFamily="2" charset="2"/>
              </a:rPr>
              <a:t> makes little sense</a:t>
            </a:r>
            <a:endParaRPr lang="cs-CZ" sz="200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>
                <a:sym typeface="Wingdings" panose="05000000000000000000" pitchFamily="2" charset="2"/>
              </a:rPr>
              <a:t>Or was it more complicated...?</a:t>
            </a:r>
            <a:endParaRPr lang="cs-CZ" sz="20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257282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Leveraging market power in market for complementary product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1217676" cy="5130608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>
                <a:sym typeface="Wingdings" panose="05000000000000000000" pitchFamily="2" charset="2"/>
              </a:rPr>
              <a:t>The previous conclusions</a:t>
            </a:r>
            <a:r>
              <a:rPr lang="en-US" sz="2000">
                <a:sym typeface="Wingdings" panose="05000000000000000000" pitchFamily="2" charset="2"/>
              </a:rPr>
              <a:t> not true</a:t>
            </a:r>
            <a:r>
              <a:rPr lang="cs-CZ" sz="2000">
                <a:sym typeface="Wingdings" panose="05000000000000000000" pitchFamily="2" charset="2"/>
              </a:rPr>
              <a:t> </a:t>
            </a:r>
            <a:r>
              <a:rPr lang="en-US" sz="2000">
                <a:sym typeface="Wingdings" panose="05000000000000000000" pitchFamily="2" charset="2"/>
              </a:rPr>
              <a:t>with </a:t>
            </a:r>
            <a:r>
              <a:rPr lang="cs-CZ" sz="2000">
                <a:sym typeface="Wingdings" panose="05000000000000000000" pitchFamily="2" charset="2"/>
              </a:rPr>
              <a:t>network externalities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>
                <a:sym typeface="Wingdings" panose="05000000000000000000" pitchFamily="2" charset="2"/>
              </a:rPr>
              <a:t>OS</a:t>
            </a:r>
            <a:r>
              <a:rPr lang="cs-CZ" sz="2000" dirty="0">
                <a:sym typeface="Wingdings" panose="05000000000000000000" pitchFamily="2" charset="2"/>
              </a:rPr>
              <a:t>: more </a:t>
            </a:r>
            <a:r>
              <a:rPr lang="cs-CZ" sz="2000" dirty="0" err="1">
                <a:sym typeface="Wingdings" panose="05000000000000000000" pitchFamily="2" charset="2"/>
              </a:rPr>
              <a:t>users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mean</a:t>
            </a:r>
            <a:r>
              <a:rPr lang="cs-CZ" sz="2000" dirty="0">
                <a:sym typeface="Wingdings" panose="05000000000000000000" pitchFamily="2" charset="2"/>
              </a:rPr>
              <a:t> more </a:t>
            </a:r>
            <a:r>
              <a:rPr lang="cs-CZ" sz="2000" dirty="0" err="1">
                <a:sym typeface="Wingdings" panose="05000000000000000000" pitchFamily="2" charset="2"/>
              </a:rPr>
              <a:t>applications</a:t>
            </a:r>
            <a:r>
              <a:rPr lang="cs-CZ" sz="2000" dirty="0">
                <a:sym typeface="Wingdings" panose="05000000000000000000" pitchFamily="2" charset="2"/>
              </a:rPr>
              <a:t>, and more </a:t>
            </a:r>
            <a:r>
              <a:rPr lang="cs-CZ" sz="2000" dirty="0" err="1">
                <a:sym typeface="Wingdings" panose="05000000000000000000" pitchFamily="2" charset="2"/>
              </a:rPr>
              <a:t>applications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mean</a:t>
            </a:r>
            <a:r>
              <a:rPr lang="cs-CZ" sz="2000" dirty="0">
                <a:sym typeface="Wingdings" panose="05000000000000000000" pitchFamily="2" charset="2"/>
              </a:rPr>
              <a:t> more </a:t>
            </a:r>
            <a:r>
              <a:rPr lang="cs-CZ" sz="2000" dirty="0" err="1">
                <a:sym typeface="Wingdings" panose="05000000000000000000" pitchFamily="2" charset="2"/>
              </a:rPr>
              <a:t>users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browser </a:t>
            </a:r>
            <a:r>
              <a:rPr lang="cs-CZ" sz="2000" dirty="0" err="1">
                <a:sym typeface="Wingdings" panose="05000000000000000000" pitchFamily="2" charset="2"/>
              </a:rPr>
              <a:t>can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also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carry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applications</a:t>
            </a:r>
            <a:r>
              <a:rPr lang="cs-CZ" sz="2000" dirty="0">
                <a:sym typeface="Wingdings" panose="05000000000000000000" pitchFamily="2" charset="2"/>
              </a:rPr>
              <a:t> and </a:t>
            </a:r>
            <a:r>
              <a:rPr lang="cs-CZ" sz="2000" dirty="0" err="1">
                <a:sym typeface="Wingdings" panose="05000000000000000000" pitchFamily="2" charset="2"/>
              </a:rPr>
              <a:t>work</a:t>
            </a:r>
            <a:r>
              <a:rPr lang="cs-CZ" sz="2000" dirty="0">
                <a:sym typeface="Wingdings" panose="05000000000000000000" pitchFamily="2" charset="2"/>
              </a:rPr>
              <a:t> as </a:t>
            </a:r>
            <a:r>
              <a:rPr lang="cs-CZ" sz="2000" dirty="0" err="1">
                <a:sym typeface="Wingdings" panose="05000000000000000000" pitchFamily="2" charset="2"/>
              </a:rPr>
              <a:t>an</a:t>
            </a:r>
            <a:r>
              <a:rPr lang="cs-CZ" sz="2000" dirty="0">
                <a:sym typeface="Wingdings" panose="05000000000000000000" pitchFamily="2" charset="2"/>
              </a:rPr>
              <a:t> OS of </a:t>
            </a:r>
            <a:r>
              <a:rPr lang="cs-CZ" sz="2000" dirty="0" err="1">
                <a:sym typeface="Wingdings" panose="05000000000000000000" pitchFamily="2" charset="2"/>
              </a:rPr>
              <a:t>sorts</a:t>
            </a:r>
            <a:endParaRPr lang="cs-CZ" sz="20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dirty="0">
                <a:sym typeface="Wingdings" panose="05000000000000000000" pitchFamily="2" charset="2"/>
              </a:rPr>
              <a:t> </a:t>
            </a:r>
            <a:r>
              <a:rPr lang="cs-CZ" sz="2000" dirty="0">
                <a:sym typeface="Wingdings" panose="05000000000000000000" pitchFamily="2" charset="2"/>
              </a:rPr>
              <a:t>by </a:t>
            </a:r>
            <a:r>
              <a:rPr lang="cs-CZ" sz="2000" dirty="0" err="1">
                <a:sym typeface="Wingdings" panose="05000000000000000000" pitchFamily="2" charset="2"/>
              </a:rPr>
              <a:t>foreclosing</a:t>
            </a:r>
            <a:r>
              <a:rPr lang="cs-CZ" sz="2000" dirty="0">
                <a:sym typeface="Wingdings" panose="05000000000000000000" pitchFamily="2" charset="2"/>
              </a:rPr>
              <a:t> the browser, Microsoft </a:t>
            </a:r>
            <a:r>
              <a:rPr lang="cs-CZ" sz="2000" dirty="0" err="1">
                <a:sym typeface="Wingdings" panose="05000000000000000000" pitchFamily="2" charset="2"/>
              </a:rPr>
              <a:t>was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actually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foreclosing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possible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competition</a:t>
            </a:r>
            <a:r>
              <a:rPr lang="cs-CZ" sz="2000" dirty="0">
                <a:sym typeface="Wingdings" panose="05000000000000000000" pitchFamily="2" charset="2"/>
              </a:rPr>
              <a:t> in </a:t>
            </a:r>
            <a:r>
              <a:rPr lang="cs-CZ" sz="2000" dirty="0" err="1">
                <a:sym typeface="Wingdings" panose="05000000000000000000" pitchFamily="2" charset="2"/>
              </a:rPr>
              <a:t>its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core</a:t>
            </a:r>
            <a:r>
              <a:rPr lang="cs-CZ" sz="2000" dirty="0">
                <a:sym typeface="Wingdings" panose="05000000000000000000" pitchFamily="2" charset="2"/>
              </a:rPr>
              <a:t> market – OS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Circumstencial</a:t>
            </a:r>
            <a:r>
              <a:rPr lang="cs-CZ" sz="2000" dirty="0">
                <a:sym typeface="Wingdings" panose="05000000000000000000" pitchFamily="2" charset="2"/>
              </a:rPr>
              <a:t> evidence </a:t>
            </a:r>
            <a:r>
              <a:rPr lang="cs-CZ" sz="2000" dirty="0" err="1">
                <a:sym typeface="Wingdings" panose="05000000000000000000" pitchFamily="2" charset="2"/>
              </a:rPr>
              <a:t>suggesting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this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was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indeed</a:t>
            </a:r>
            <a:r>
              <a:rPr lang="cs-CZ" sz="2000" dirty="0">
                <a:sym typeface="Wingdings" panose="05000000000000000000" pitchFamily="2" charset="2"/>
              </a:rPr>
              <a:t> the case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internal</a:t>
            </a:r>
            <a:r>
              <a:rPr lang="cs-CZ" sz="2000" dirty="0"/>
              <a:t> </a:t>
            </a:r>
            <a:r>
              <a:rPr lang="cs-CZ" sz="2000" dirty="0" err="1"/>
              <a:t>documents</a:t>
            </a:r>
            <a:r>
              <a:rPr lang="cs-CZ" sz="2000" dirty="0"/>
              <a:t> </a:t>
            </a:r>
            <a:r>
              <a:rPr lang="cs-CZ" sz="2000" dirty="0" err="1"/>
              <a:t>expressing</a:t>
            </a:r>
            <a:r>
              <a:rPr lang="cs-CZ" sz="2000" dirty="0"/>
              <a:t> </a:t>
            </a:r>
            <a:r>
              <a:rPr lang="cs-CZ" sz="2000" dirty="0" err="1"/>
              <a:t>concern</a:t>
            </a:r>
            <a:r>
              <a:rPr lang="cs-CZ" sz="2000" dirty="0"/>
              <a:t> </a:t>
            </a:r>
            <a:r>
              <a:rPr lang="cs-CZ" sz="2000" dirty="0" err="1"/>
              <a:t>over</a:t>
            </a:r>
            <a:r>
              <a:rPr lang="cs-CZ" sz="2000" dirty="0"/>
              <a:t> </a:t>
            </a:r>
            <a:r>
              <a:rPr lang="cs-CZ" sz="2000" dirty="0" err="1"/>
              <a:t>Netscape</a:t>
            </a:r>
            <a:r>
              <a:rPr lang="cs-CZ" sz="2000" dirty="0"/>
              <a:t> </a:t>
            </a:r>
            <a:r>
              <a:rPr lang="cs-CZ" sz="2000" dirty="0" err="1"/>
              <a:t>competition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pressuring</a:t>
            </a:r>
            <a:r>
              <a:rPr lang="cs-CZ" sz="2000" dirty="0"/>
              <a:t> Macintosh to </a:t>
            </a:r>
            <a:r>
              <a:rPr lang="cs-CZ" sz="2000" dirty="0" err="1"/>
              <a:t>also</a:t>
            </a:r>
            <a:r>
              <a:rPr lang="cs-CZ" sz="2000" dirty="0"/>
              <a:t> use Internet Explorer as default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paying</a:t>
            </a:r>
            <a:r>
              <a:rPr lang="cs-CZ" sz="2000" dirty="0"/>
              <a:t> AOL (a </a:t>
            </a:r>
            <a:r>
              <a:rPr lang="cs-CZ" sz="2000" dirty="0" err="1"/>
              <a:t>competitor</a:t>
            </a:r>
            <a:r>
              <a:rPr lang="cs-CZ" sz="2000" dirty="0"/>
              <a:t>) to do </a:t>
            </a:r>
            <a:r>
              <a:rPr lang="cs-CZ" sz="2000"/>
              <a:t>the same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Initial court ordered to break up Microsoft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An appelate court confirmed most findings and opted for a more targeted resolution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Initial court ordered to break up Microsoft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An appelate court confirmed most findings and opted for a more targeted resolution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000" b="1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/>
              <a:t>Conclusion</a:t>
            </a:r>
            <a:r>
              <a:rPr lang="cs-CZ" sz="2000"/>
              <a:t>: </a:t>
            </a:r>
            <a:r>
              <a:rPr lang="en-US" sz="2000"/>
              <a:t>bundling/</a:t>
            </a:r>
            <a:r>
              <a:rPr lang="cs-CZ" sz="2000"/>
              <a:t>tying</a:t>
            </a:r>
            <a:r>
              <a:rPr lang="en-US" sz="2000"/>
              <a:t> can be “harm-less” price discrimination technique, but it can also sometimes be used </a:t>
            </a:r>
            <a:r>
              <a:rPr lang="cs-CZ" sz="2000"/>
              <a:t>extend one‘s market power</a:t>
            </a:r>
            <a:endParaRPr lang="cs-CZ" sz="2000" i="1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/>
          </a:p>
        </p:txBody>
      </p:sp>
      <p:pic>
        <p:nvPicPr>
          <p:cNvPr id="6" name="Picture 2" descr="Browser Wars Episode I: The Neutering of an Underdog | by Adam Gordon |  Medium">
            <a:extLst>
              <a:ext uri="{FF2B5EF4-FFF2-40B4-BE49-F238E27FC236}">
                <a16:creationId xmlns:a16="http://schemas.microsoft.com/office/drawing/2014/main" id="{172C3BBD-5675-42C0-BA2F-B9CBD3BE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75" y="2799941"/>
            <a:ext cx="2325635" cy="17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717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/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</a:t>
            </a:r>
            <a:r>
              <a:rPr lang="en-US" sz="2400">
                <a:solidFill>
                  <a:srgbClr val="00B050"/>
                </a:solidFill>
              </a:rPr>
              <a:t>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>
                <a:solidFill>
                  <a:srgbClr val="00B050"/>
                </a:solidFill>
              </a:rPr>
              <a:t>What makes</a:t>
            </a:r>
            <a:r>
              <a:rPr lang="en-US" sz="2400">
                <a:solidFill>
                  <a:srgbClr val="00B050"/>
                </a:solidFill>
              </a:rPr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23038314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Exclusionary</a:t>
            </a:r>
            <a:r>
              <a:rPr lang="cs-CZ" dirty="0"/>
              <a:t> </a:t>
            </a:r>
            <a:r>
              <a:rPr lang="cs-CZ" dirty="0" err="1"/>
              <a:t>contracts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14550"/>
            <a:ext cx="10860157" cy="409201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/>
              <a:t>Setup</a:t>
            </a:r>
            <a:endParaRPr lang="cs-CZ" sz="2000" b="1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Consumer</a:t>
            </a:r>
            <a:r>
              <a:rPr lang="cs-CZ" sz="2000" dirty="0"/>
              <a:t> with V=100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Incumbent</a:t>
            </a:r>
            <a:r>
              <a:rPr lang="cs-CZ" sz="2000" dirty="0"/>
              <a:t> </a:t>
            </a:r>
            <a:r>
              <a:rPr lang="cs-CZ" sz="2000"/>
              <a:t>with MC</a:t>
            </a:r>
            <a:r>
              <a:rPr lang="cs-CZ" sz="2000" baseline="-25000"/>
              <a:t>1</a:t>
            </a:r>
            <a:r>
              <a:rPr lang="cs-CZ" sz="2000"/>
              <a:t>=50</a:t>
            </a:r>
            <a:endParaRPr lang="cs-CZ" sz="20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Potential</a:t>
            </a:r>
            <a:r>
              <a:rPr lang="cs-CZ" sz="2000" dirty="0"/>
              <a:t> </a:t>
            </a:r>
            <a:r>
              <a:rPr lang="cs-CZ" sz="2000" dirty="0" err="1"/>
              <a:t>entrant</a:t>
            </a:r>
            <a:r>
              <a:rPr lang="cs-CZ" sz="2000" dirty="0"/>
              <a:t> with ex-ante </a:t>
            </a:r>
            <a:r>
              <a:rPr lang="cs-CZ" sz="2000" err="1"/>
              <a:t>unknown</a:t>
            </a:r>
            <a:r>
              <a:rPr lang="cs-CZ" sz="2000"/>
              <a:t> MC</a:t>
            </a:r>
            <a:r>
              <a:rPr lang="cs-CZ" sz="2000" baseline="-25000"/>
              <a:t>2 </a:t>
            </a:r>
            <a:r>
              <a:rPr lang="cs-CZ" sz="2000" dirty="0" err="1"/>
              <a:t>draw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uniform</a:t>
            </a:r>
            <a:r>
              <a:rPr lang="cs-CZ" sz="2000" dirty="0"/>
              <a:t>(0,1) </a:t>
            </a:r>
            <a:r>
              <a:rPr lang="cs-CZ" sz="2000" dirty="0" err="1"/>
              <a:t>distribution</a:t>
            </a:r>
            <a:endParaRPr lang="cs-CZ" sz="20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518842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Exclusionary</a:t>
            </a:r>
            <a:r>
              <a:rPr lang="cs-CZ" dirty="0"/>
              <a:t> </a:t>
            </a:r>
            <a:r>
              <a:rPr lang="cs-CZ" dirty="0" err="1"/>
              <a:t>contracts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04925"/>
            <a:ext cx="10860157" cy="490164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/>
              <a:t>In </a:t>
            </a:r>
            <a:r>
              <a:rPr lang="cs-CZ" sz="2000" b="1" dirty="0"/>
              <a:t>the absence of a </a:t>
            </a:r>
            <a:r>
              <a:rPr lang="cs-CZ" sz="2000" b="1" dirty="0" err="1"/>
              <a:t>contract</a:t>
            </a:r>
            <a:endParaRPr lang="cs-CZ" sz="2000" b="1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No entry (50% probability)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P=100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</a:t>
            </a:r>
            <a:r>
              <a:rPr lang="cs-CZ" sz="2000" baseline="-25000" dirty="0"/>
              <a:t>1</a:t>
            </a:r>
            <a:r>
              <a:rPr lang="cs-CZ" sz="2000" dirty="0"/>
              <a:t> </a:t>
            </a:r>
            <a:r>
              <a:rPr lang="cs-CZ" sz="2000"/>
              <a:t>= 50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2</a:t>
            </a:r>
            <a:r>
              <a:rPr lang="cs-CZ" sz="2000" dirty="0"/>
              <a:t> </a:t>
            </a:r>
            <a:r>
              <a:rPr lang="cs-CZ" sz="2000"/>
              <a:t>= 0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Entry (50% probability)</a:t>
            </a:r>
            <a:endParaRPr lang="cs-CZ" sz="20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P=50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1</a:t>
            </a:r>
            <a:r>
              <a:rPr lang="cs-CZ" sz="2000" dirty="0"/>
              <a:t> </a:t>
            </a:r>
            <a:r>
              <a:rPr lang="cs-CZ" sz="2000"/>
              <a:t>= 0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2</a:t>
            </a:r>
            <a:r>
              <a:rPr lang="cs-CZ" sz="2000" dirty="0"/>
              <a:t> = 50-MC</a:t>
            </a:r>
            <a:r>
              <a:rPr lang="cs-CZ" sz="2000" baseline="-25000" dirty="0"/>
              <a:t>2</a:t>
            </a:r>
            <a:endParaRPr lang="cs-CZ" sz="20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Expected pay-offs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Buyer:          </a:t>
            </a:r>
            <a:r>
              <a:rPr lang="cs-CZ" sz="2000"/>
              <a:t>E</a:t>
            </a:r>
            <a:r>
              <a:rPr lang="cs-CZ" sz="2000" dirty="0"/>
              <a:t>(CS) = 100 – (0.5*50+0.5*100) = 25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I</a:t>
            </a:r>
            <a:r>
              <a:rPr lang="cs-CZ" sz="2000"/>
              <a:t>ncumbent</a:t>
            </a:r>
            <a:r>
              <a:rPr lang="en-US" sz="2000"/>
              <a:t>: </a:t>
            </a:r>
            <a:r>
              <a:rPr lang="cs-CZ" sz="2000"/>
              <a:t>E</a:t>
            </a:r>
            <a:r>
              <a:rPr lang="cs-CZ" sz="2000" dirty="0"/>
              <a:t>(</a:t>
            </a:r>
            <a:r>
              <a:rPr lang="el-GR" sz="2000" dirty="0"/>
              <a:t>π </a:t>
            </a:r>
            <a:r>
              <a:rPr lang="cs-CZ" sz="2000" baseline="-25000" dirty="0"/>
              <a:t>1</a:t>
            </a:r>
            <a:r>
              <a:rPr lang="cs-CZ" sz="2000" dirty="0"/>
              <a:t>) = 0.5*50+0.5*0 = 25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Entrant:       </a:t>
            </a:r>
            <a:r>
              <a:rPr lang="cs-CZ" sz="2000"/>
              <a:t>E</a:t>
            </a:r>
            <a:r>
              <a:rPr lang="cs-CZ" sz="2000" dirty="0"/>
              <a:t>(</a:t>
            </a:r>
            <a:r>
              <a:rPr lang="el-GR" sz="2000" dirty="0"/>
              <a:t>π </a:t>
            </a:r>
            <a:r>
              <a:rPr lang="cs-CZ" sz="2000" baseline="-25000" dirty="0"/>
              <a:t>2</a:t>
            </a:r>
            <a:r>
              <a:rPr lang="cs-CZ" sz="2000" dirty="0"/>
              <a:t>) </a:t>
            </a:r>
            <a:r>
              <a:rPr lang="cs-CZ" sz="2000"/>
              <a:t>= 0.5*0</a:t>
            </a:r>
            <a:r>
              <a:rPr lang="en-US" sz="2000"/>
              <a:t>  </a:t>
            </a:r>
            <a:r>
              <a:rPr lang="cs-CZ" sz="2000"/>
              <a:t>+</a:t>
            </a:r>
            <a:r>
              <a:rPr lang="cs-CZ" sz="2000" dirty="0"/>
              <a:t>0.5*25 </a:t>
            </a:r>
            <a:r>
              <a:rPr lang="cs-CZ" sz="2000"/>
              <a:t>= 12.5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Social welfare: </a:t>
            </a:r>
            <a:r>
              <a:rPr lang="cs-CZ" sz="2000"/>
              <a:t>W = 62.5</a:t>
            </a: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1984192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Exclusionary</a:t>
            </a:r>
            <a:r>
              <a:rPr lang="cs-CZ" dirty="0"/>
              <a:t> </a:t>
            </a:r>
            <a:r>
              <a:rPr lang="cs-CZ" dirty="0" err="1"/>
              <a:t>contracts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7459"/>
            <a:ext cx="11068051" cy="4934357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000" b="1"/>
              <a:t>A contract where incumbent promises price P=75, with a breach-of-contract fine = 50</a:t>
            </a:r>
            <a:endParaRPr lang="cs-CZ" sz="2000" b="1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No entry (75% probability)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P=</a:t>
            </a:r>
            <a:r>
              <a:rPr lang="en-US" sz="2000"/>
              <a:t>75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</a:t>
            </a:r>
            <a:r>
              <a:rPr lang="cs-CZ" sz="2000" baseline="-25000" dirty="0"/>
              <a:t>1</a:t>
            </a:r>
            <a:r>
              <a:rPr lang="cs-CZ" sz="2000" dirty="0"/>
              <a:t> </a:t>
            </a:r>
            <a:r>
              <a:rPr lang="cs-CZ" sz="2000"/>
              <a:t>= </a:t>
            </a:r>
            <a:r>
              <a:rPr lang="en-US" sz="2000"/>
              <a:t>25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2</a:t>
            </a:r>
            <a:r>
              <a:rPr lang="cs-CZ" sz="2000" dirty="0"/>
              <a:t> </a:t>
            </a:r>
            <a:r>
              <a:rPr lang="cs-CZ" sz="2000"/>
              <a:t>= 0</a:t>
            </a:r>
            <a:endParaRPr lang="en-US" sz="200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Entry (25% probability)</a:t>
            </a:r>
            <a:endParaRPr lang="cs-CZ" sz="20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/>
              <a:t>P=</a:t>
            </a:r>
            <a:r>
              <a:rPr lang="en-US" sz="2000"/>
              <a:t>25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1</a:t>
            </a:r>
            <a:r>
              <a:rPr lang="cs-CZ" sz="2000" dirty="0"/>
              <a:t> </a:t>
            </a:r>
            <a:r>
              <a:rPr lang="cs-CZ" sz="2000"/>
              <a:t>= 0</a:t>
            </a:r>
            <a:endParaRPr lang="en-US" sz="200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/>
              <a:t>π </a:t>
            </a:r>
            <a:r>
              <a:rPr lang="cs-CZ" sz="2000" baseline="-25000" dirty="0"/>
              <a:t>2</a:t>
            </a:r>
            <a:r>
              <a:rPr lang="cs-CZ" sz="2000" dirty="0"/>
              <a:t> </a:t>
            </a:r>
            <a:r>
              <a:rPr lang="cs-CZ" sz="2000"/>
              <a:t>= </a:t>
            </a:r>
            <a:r>
              <a:rPr lang="en-US" sz="2000"/>
              <a:t>25</a:t>
            </a:r>
            <a:r>
              <a:rPr lang="cs-CZ" sz="2000"/>
              <a:t>-MC</a:t>
            </a:r>
            <a:r>
              <a:rPr lang="cs-CZ" sz="2000" baseline="-25000"/>
              <a:t>2</a:t>
            </a:r>
            <a:endParaRPr lang="cs-CZ" sz="2000" dirty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Expected pay-offs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Buyer:          </a:t>
            </a:r>
            <a:r>
              <a:rPr lang="cs-CZ" sz="2000"/>
              <a:t>E(CS) = 100 – (0.75*75</a:t>
            </a:r>
            <a:r>
              <a:rPr lang="en-US" sz="2000"/>
              <a:t> </a:t>
            </a:r>
            <a:r>
              <a:rPr lang="cs-CZ" sz="2000"/>
              <a:t>+</a:t>
            </a:r>
            <a:r>
              <a:rPr lang="en-US" sz="2000"/>
              <a:t> </a:t>
            </a:r>
            <a:r>
              <a:rPr lang="cs-CZ" sz="2000"/>
              <a:t>0.25*</a:t>
            </a:r>
            <a:r>
              <a:rPr lang="en-US" sz="2000"/>
              <a:t>(25+50)</a:t>
            </a:r>
            <a:r>
              <a:rPr lang="cs-CZ" sz="2000"/>
              <a:t>) = 25 </a:t>
            </a:r>
            <a:endParaRPr lang="cs-CZ" sz="20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I</a:t>
            </a:r>
            <a:r>
              <a:rPr lang="cs-CZ" sz="2000"/>
              <a:t>ncumbent</a:t>
            </a:r>
            <a:r>
              <a:rPr lang="en-US" sz="2000"/>
              <a:t>: </a:t>
            </a:r>
            <a:r>
              <a:rPr lang="cs-CZ" sz="2000"/>
              <a:t>E(</a:t>
            </a:r>
            <a:r>
              <a:rPr lang="el-GR" sz="2000"/>
              <a:t>π </a:t>
            </a:r>
            <a:r>
              <a:rPr lang="cs-CZ" sz="2000" baseline="-25000"/>
              <a:t>1</a:t>
            </a:r>
            <a:r>
              <a:rPr lang="cs-CZ" sz="2000"/>
              <a:t>) = 0.75*25</a:t>
            </a:r>
            <a:r>
              <a:rPr lang="en-US" sz="2000"/>
              <a:t> </a:t>
            </a:r>
            <a:r>
              <a:rPr lang="cs-CZ" sz="2000"/>
              <a:t>+</a:t>
            </a:r>
            <a:r>
              <a:rPr lang="en-US" sz="2000"/>
              <a:t> </a:t>
            </a:r>
            <a:r>
              <a:rPr lang="cs-CZ" sz="2000"/>
              <a:t>0.25*50 = 31.25</a:t>
            </a:r>
            <a:endParaRPr lang="cs-CZ" sz="2000" dirty="0"/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Entrant:       </a:t>
            </a:r>
            <a:r>
              <a:rPr lang="cs-CZ" sz="2000"/>
              <a:t>E(</a:t>
            </a:r>
            <a:r>
              <a:rPr lang="el-GR" sz="2000"/>
              <a:t>π </a:t>
            </a:r>
            <a:r>
              <a:rPr lang="cs-CZ" sz="2000" baseline="-25000"/>
              <a:t>2</a:t>
            </a:r>
            <a:r>
              <a:rPr lang="cs-CZ" sz="2000"/>
              <a:t>) = 0.75*0</a:t>
            </a:r>
            <a:r>
              <a:rPr lang="en-US" sz="2000"/>
              <a:t>   </a:t>
            </a:r>
            <a:r>
              <a:rPr lang="cs-CZ" sz="2000"/>
              <a:t>+</a:t>
            </a:r>
            <a:r>
              <a:rPr lang="en-US" sz="2000"/>
              <a:t> </a:t>
            </a:r>
            <a:r>
              <a:rPr lang="cs-CZ" sz="2000"/>
              <a:t>0.25*12.5 = 3.125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/>
              <a:t>Social welfare: </a:t>
            </a:r>
            <a:r>
              <a:rPr lang="cs-CZ" sz="2000"/>
              <a:t>W = 59.25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è"/>
              <a:defRPr/>
            </a:pPr>
            <a:r>
              <a:rPr lang="cs-CZ" sz="2000">
                <a:solidFill>
                  <a:schemeClr val="accent1"/>
                </a:solidFill>
                <a:sym typeface="Wingdings" panose="05000000000000000000" pitchFamily="2" charset="2"/>
              </a:rPr>
              <a:t>welfare declines because contract blocks entry by potentially efficient firm</a:t>
            </a:r>
            <a:endParaRPr lang="en-US" sz="200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000" dirty="0"/>
          </a:p>
        </p:txBody>
      </p:sp>
    </p:spTree>
    <p:extLst>
      <p:ext uri="{BB962C8B-B14F-4D97-AF65-F5344CB8AC3E}">
        <p14:creationId xmlns:p14="http://schemas.microsoft.com/office/powerpoint/2010/main" val="342681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8170" y="2552281"/>
            <a:ext cx="10222281" cy="3241690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cs-CZ" sz="2400">
                <a:solidFill>
                  <a:srgbClr val="00B050"/>
                </a:solidFill>
              </a:rPr>
              <a:t>Basic model of entry deterrence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Taxonomy of strategies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Capacity investment as a committment device</a:t>
            </a:r>
            <a:endParaRPr lang="en-US" sz="2400"/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What is “brand proliferation”?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Is there such a thing as predatory pricing?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/>
              <a:t>Can firms leverage market power across markets?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400"/>
              <a:t>What makes</a:t>
            </a:r>
            <a:r>
              <a:rPr lang="en-US" sz="2400"/>
              <a:t> exclusionary contracts profitable?</a:t>
            </a:r>
          </a:p>
          <a:p>
            <a:pPr marL="457200" indent="-457200">
              <a:buFont typeface="+mj-lt"/>
              <a:buAutoNum type="arabicPeriod"/>
            </a:pPr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950649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err="1"/>
              <a:t>Exclusionary</a:t>
            </a:r>
            <a:r>
              <a:rPr lang="cs-CZ"/>
              <a:t> contracts</a:t>
            </a:r>
            <a:r>
              <a:rPr lang="en-US"/>
              <a:t>: example</a:t>
            </a:r>
            <a:endParaRPr lang="cs-CZ" dirty="0"/>
          </a:p>
        </p:txBody>
      </p:sp>
      <p:pic>
        <p:nvPicPr>
          <p:cNvPr id="3074" name="Picture 2" descr="Predaj a rozvoz Coca-Cola nápojov Banská Bystrica">
            <a:extLst>
              <a:ext uri="{FF2B5EF4-FFF2-40B4-BE49-F238E27FC236}">
                <a16:creationId xmlns:a16="http://schemas.microsoft.com/office/drawing/2014/main" id="{3842AB87-6DC4-46BC-930C-5866BDF02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0975" y="2190750"/>
            <a:ext cx="3429000" cy="367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anuál – Označení a reklama provozoven – Markýzy a zahrádky – Ostrava 360°">
            <a:extLst>
              <a:ext uri="{FF2B5EF4-FFF2-40B4-BE49-F238E27FC236}">
                <a16:creationId xmlns:a16="http://schemas.microsoft.com/office/drawing/2014/main" id="{CB96F1AA-49F9-4DEF-B0E4-450D74C36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113" y="2266950"/>
            <a:ext cx="5438775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6333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D390B-5FC3-4040-BADA-65C4DBA2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42320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400" i="1">
                <a:solidFill>
                  <a:schemeClr val="accent1"/>
                </a:solidFill>
                <a:sym typeface="Wingdings" panose="05000000000000000000" pitchFamily="2" charset="2"/>
              </a:rPr>
              <a:t>What is the difference between entry deterrence and accommodation?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400" i="1">
                <a:solidFill>
                  <a:schemeClr val="accent1"/>
                </a:solidFill>
                <a:sym typeface="Wingdings" panose="05000000000000000000" pitchFamily="2" charset="2"/>
              </a:rPr>
              <a:t>How are predatory practices defined?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400" i="1">
                <a:solidFill>
                  <a:schemeClr val="accent1"/>
                </a:solidFill>
                <a:sym typeface="Wingdings" panose="05000000000000000000" pitchFamily="2" charset="2"/>
              </a:rPr>
              <a:t>Why would a firm invest in capacity if there are no efficiency benefits?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400" i="1">
                <a:solidFill>
                  <a:schemeClr val="accent1"/>
                </a:solidFill>
                <a:sym typeface="Wingdings" panose="05000000000000000000" pitchFamily="2" charset="2"/>
              </a:rPr>
              <a:t>Why are accusations of predatory pricing often not credible?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400" i="1">
                <a:solidFill>
                  <a:schemeClr val="accent1"/>
                </a:solidFill>
                <a:sym typeface="Wingdings" panose="05000000000000000000" pitchFamily="2" charset="2"/>
              </a:rPr>
              <a:t>How do exclusionary contracts work?</a:t>
            </a:r>
            <a:endParaRPr lang="en-US" sz="2400" i="1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i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i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What questions do </a:t>
            </a:r>
            <a:r>
              <a:rPr lang="en-US" u="sng" dirty="0">
                <a:solidFill>
                  <a:schemeClr val="accent1"/>
                </a:solidFill>
                <a:sym typeface="Wingdings" panose="05000000000000000000" pitchFamily="2" charset="2"/>
              </a:rPr>
              <a:t>you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 have?</a:t>
            </a:r>
            <a:endParaRPr lang="cs-CZ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cs-CZ" sz="16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/>
          </a:p>
        </p:txBody>
      </p:sp>
      <p:pic>
        <p:nvPicPr>
          <p:cNvPr id="5122" name="Picture 2" descr="Download Question Mark Question Response Royalty-Free Stock Illustration  Image - Pixabay">
            <a:extLst>
              <a:ext uri="{FF2B5EF4-FFF2-40B4-BE49-F238E27FC236}">
                <a16:creationId xmlns:a16="http://schemas.microsoft.com/office/drawing/2014/main" id="{4101B8E5-9157-4A2D-9DE8-8235E0D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77" y="148815"/>
            <a:ext cx="3622431" cy="36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3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Incumbent monopoly and potential entrant</a:t>
                </a:r>
              </a:p>
              <a:p>
                <a:r>
                  <a:rPr lang="en-US" sz="2400" dirty="0"/>
                  <a:t>2 stages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/>
                  <a:t>Incumbent set</a:t>
                </a:r>
                <a:r>
                  <a:rPr lang="cs-CZ"/>
                  <a:t>s</a:t>
                </a:r>
                <a:r>
                  <a:rPr lang="en-US"/>
                  <a:t> </a:t>
                </a:r>
                <a:r>
                  <a:rPr lang="en-US" dirty="0"/>
                  <a:t>quantity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Entrant decides whether to enter and what quantity </a:t>
                </a:r>
                <a:r>
                  <a:rPr lang="en-US" dirty="0" err="1"/>
                  <a:t>q</a:t>
                </a:r>
                <a:r>
                  <a:rPr lang="en-US" baseline="30000" dirty="0" err="1"/>
                  <a:t>e</a:t>
                </a:r>
                <a:r>
                  <a:rPr lang="en-US" dirty="0"/>
                  <a:t> to produce</a:t>
                </a:r>
              </a:p>
              <a:p>
                <a:r>
                  <a:rPr lang="en-US" sz="2400" dirty="0"/>
                  <a:t>Setting</a:t>
                </a:r>
                <a:r>
                  <a:rPr lang="cs-CZ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en-US" sz="2400" dirty="0"/>
                  <a:t> leaves the entrant with residual demand R</a:t>
                </a:r>
                <a:r>
                  <a:rPr lang="en-US" sz="2400" baseline="-25000" dirty="0"/>
                  <a:t>e</a:t>
                </a:r>
                <a:endParaRPr lang="en-US" sz="2400" dirty="0"/>
              </a:p>
              <a:p>
                <a:r>
                  <a:rPr lang="en-US" sz="2400" dirty="0"/>
                  <a:t>The incumbent sets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  <m:r>
                      <a:rPr lang="cs-CZ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so that </a:t>
                </a:r>
                <a:r>
                  <a:rPr lang="en-US" sz="2400" dirty="0" err="1"/>
                  <a:t>q</a:t>
                </a:r>
                <a:r>
                  <a:rPr lang="en-US" sz="2400" baseline="30000" dirty="0" err="1"/>
                  <a:t>e</a:t>
                </a:r>
                <a:r>
                  <a:rPr lang="en-US" sz="2400" dirty="0"/>
                  <a:t>* gives </a:t>
                </a:r>
                <a:r>
                  <a:rPr lang="el-GR" sz="2400" dirty="0"/>
                  <a:t>π</a:t>
                </a:r>
                <a:r>
                  <a:rPr lang="en-US" sz="2400" baseline="30000" dirty="0"/>
                  <a:t>e</a:t>
                </a:r>
                <a:r>
                  <a:rPr lang="en-US" sz="2400" dirty="0"/>
                  <a:t> = 0</a:t>
                </a:r>
              </a:p>
              <a:p>
                <a:endParaRPr lang="cs-CZ" sz="24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  <a:blipFill>
                <a:blip r:embed="rId3"/>
                <a:stretch>
                  <a:fillRect l="-854" t="-18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Basic model of entry deterrence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109100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68222F-11CF-4FA5-A50E-A77BC1D59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95424" y="1168055"/>
            <a:ext cx="7728495" cy="482668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Basic model of entry deterrence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35D2E-5B83-4E93-AF58-CDCE02CC1CA1}"/>
                  </a:ext>
                </a:extLst>
              </p:cNvPr>
              <p:cNvSpPr txBox="1"/>
              <p:nvPr/>
            </p:nvSpPr>
            <p:spPr>
              <a:xfrm>
                <a:off x="981075" y="5877419"/>
                <a:ext cx="11287125" cy="831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cs-CZ" sz="2400"/>
                  <a:t>The incumbent selects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 sz="240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r>
                  <a:rPr lang="cs-CZ" sz="2400"/>
                  <a:t> so that the residual demand curve R</a:t>
                </a:r>
                <a:r>
                  <a:rPr lang="cs-CZ" sz="2400" baseline="-25000"/>
                  <a:t>e</a:t>
                </a:r>
                <a:r>
                  <a:rPr lang="cs-CZ" sz="2400"/>
                  <a:t> touches the average cost curve of the entrant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735D2E-5B83-4E93-AF58-CDCE02CC1C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75" y="5877419"/>
                <a:ext cx="11287125" cy="831766"/>
              </a:xfrm>
              <a:prstGeom prst="rect">
                <a:avLst/>
              </a:prstGeom>
              <a:blipFill>
                <a:blip r:embed="rId5"/>
                <a:stretch>
                  <a:fillRect l="-756" t="-5839" b="-15328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6785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</p:spPr>
            <p:txBody>
              <a:bodyPr>
                <a:normAutofit/>
              </a:bodyPr>
              <a:lstStyle/>
              <a:p>
                <a:r>
                  <a:rPr lang="en-US" sz="2400">
                    <a:solidFill>
                      <a:srgbClr val="FF0000"/>
                    </a:solidFill>
                  </a:rPr>
                  <a:t>What is the problem with </a:t>
                </a:r>
                <a:r>
                  <a:rPr lang="cs-CZ" sz="2400">
                    <a:solidFill>
                      <a:srgbClr val="FF0000"/>
                    </a:solidFill>
                  </a:rPr>
                  <a:t>the above</a:t>
                </a:r>
                <a:r>
                  <a:rPr lang="en-US" sz="2400">
                    <a:solidFill>
                      <a:srgbClr val="FF0000"/>
                    </a:solidFill>
                  </a:rPr>
                  <a:t> model?</a:t>
                </a:r>
                <a:endParaRPr lang="cs-CZ" sz="2400">
                  <a:solidFill>
                    <a:srgbClr val="FF0000"/>
                  </a:solidFill>
                </a:endParaRPr>
              </a:p>
              <a:p>
                <a:endParaRPr lang="cs-CZ" sz="2400"/>
              </a:p>
              <a:p>
                <a:r>
                  <a:rPr lang="en-US" sz="2400"/>
                  <a:t>What </a:t>
                </a:r>
                <a:r>
                  <a:rPr lang="en-US" sz="2400" dirty="0"/>
                  <a:t>if the following </a:t>
                </a:r>
                <a:r>
                  <a:rPr lang="cs-CZ" sz="2400" dirty="0"/>
                  <a:t>2</a:t>
                </a:r>
                <a:r>
                  <a:rPr lang="en-US" sz="2400" dirty="0"/>
                  <a:t>-stage game is more realistic?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Incumbent announces quantity</a:t>
                </a:r>
                <a:r>
                  <a:rPr lang="cs-CZ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cs-CZ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cs-CZ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acc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Entrant decides whether to enter </a:t>
                </a:r>
                <a:r>
                  <a:rPr lang="cs-CZ" dirty="0"/>
                  <a:t>and </a:t>
                </a:r>
                <a:r>
                  <a:rPr lang="cs-CZ" dirty="0" err="1"/>
                  <a:t>firms</a:t>
                </a:r>
                <a:r>
                  <a:rPr lang="cs-CZ" dirty="0"/>
                  <a:t> </a:t>
                </a:r>
                <a:r>
                  <a:rPr lang="cs-CZ" dirty="0" err="1"/>
                  <a:t>compete</a:t>
                </a:r>
                <a:r>
                  <a:rPr lang="cs-CZ" dirty="0"/>
                  <a:t> in </a:t>
                </a:r>
                <a:r>
                  <a:rPr lang="cs-CZ" dirty="0" err="1"/>
                  <a:t>quantities</a:t>
                </a:r>
                <a:r>
                  <a:rPr lang="cs-CZ" dirty="0"/>
                  <a:t> </a:t>
                </a:r>
              </a:p>
              <a:p>
                <a:pPr lvl="2"/>
                <a:r>
                  <a:rPr lang="en-US" sz="2400" dirty="0"/>
                  <a:t>q</a:t>
                </a:r>
                <a:r>
                  <a:rPr lang="en-US" sz="2400" baseline="-25000" dirty="0"/>
                  <a:t>1</a:t>
                </a:r>
                <a:r>
                  <a:rPr lang="en-US" sz="2400" dirty="0"/>
                  <a:t> (incumbent) and q</a:t>
                </a:r>
                <a:r>
                  <a:rPr lang="en-US" sz="2400" baseline="-25000" dirty="0"/>
                  <a:t>2 </a:t>
                </a:r>
                <a:r>
                  <a:rPr lang="en-US" sz="2400" dirty="0"/>
                  <a:t>(entrant)</a:t>
                </a:r>
              </a:p>
              <a:p>
                <a:endParaRPr lang="cs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9991725" cy="4722249"/>
              </a:xfrm>
              <a:blipFill>
                <a:blip r:embed="rId3"/>
                <a:stretch>
                  <a:fillRect l="-854" t="-180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US" dirty="0"/>
              <a:t>Basic model of entry deterrence</a:t>
            </a:r>
            <a:endParaRPr lang="cs-CZ" dirty="0"/>
          </a:p>
        </p:txBody>
      </p:sp>
      <p:pic>
        <p:nvPicPr>
          <p:cNvPr id="2050" name="Picture 2" descr="Farmářské pochoutky | Brno">
            <a:extLst>
              <a:ext uri="{FF2B5EF4-FFF2-40B4-BE49-F238E27FC236}">
                <a16:creationId xmlns:a16="http://schemas.microsoft.com/office/drawing/2014/main" id="{E23E3E54-1A54-4CB7-8A64-CB787D679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163" y="3633788"/>
            <a:ext cx="3224212" cy="322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74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11407</TotalTime>
  <Words>4190</Words>
  <Application>Microsoft Office PowerPoint</Application>
  <PresentationFormat>Widescreen</PresentationFormat>
  <Paragraphs>558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Office Theme</vt:lpstr>
      <vt:lpstr>Topic 3: Anticompetitive strategies</vt:lpstr>
      <vt:lpstr>PowerPoint Presentation</vt:lpstr>
      <vt:lpstr>Anti-competitive strategies</vt:lpstr>
      <vt:lpstr>Topic outline</vt:lpstr>
      <vt:lpstr>What’s in it for me?</vt:lpstr>
      <vt:lpstr>Topic outline</vt:lpstr>
      <vt:lpstr>Basic model of entry deterrence</vt:lpstr>
      <vt:lpstr>Basic model of entry deterrence</vt:lpstr>
      <vt:lpstr>Basic model of entry deterrence</vt:lpstr>
      <vt:lpstr>Basic model of entry deterrence</vt:lpstr>
      <vt:lpstr>Role of commitment</vt:lpstr>
      <vt:lpstr>Topic outline</vt:lpstr>
      <vt:lpstr>Some definitions</vt:lpstr>
      <vt:lpstr>Taxonomy of strategies: setup</vt:lpstr>
      <vt:lpstr>Taxonomy of strategies: entry deterrence</vt:lpstr>
      <vt:lpstr>Taxonomy of strategies: entry deterrence</vt:lpstr>
      <vt:lpstr>Strategic substitutes and complements</vt:lpstr>
      <vt:lpstr>Taxonomy of strategies: entry accommodation</vt:lpstr>
      <vt:lpstr>Taxonomy of strategies: summary</vt:lpstr>
      <vt:lpstr>Exercise: Quantity committment</vt:lpstr>
      <vt:lpstr>Topic outline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Capacity expansion as a commitment mechanism</vt:lpstr>
      <vt:lpstr>Market-level regressions</vt:lpstr>
      <vt:lpstr>PowerPoint Presentation</vt:lpstr>
      <vt:lpstr>Practise question: Capacity choice</vt:lpstr>
      <vt:lpstr>Topic outline</vt:lpstr>
      <vt:lpstr>Brand proliferation</vt:lpstr>
      <vt:lpstr>Brand proliferation</vt:lpstr>
      <vt:lpstr>Brand proliferation</vt:lpstr>
      <vt:lpstr>Topic outline</vt:lpstr>
      <vt:lpstr>Predatory pricing</vt:lpstr>
      <vt:lpstr>The Utah Pie case</vt:lpstr>
      <vt:lpstr>Limit pricing under incomplete information</vt:lpstr>
      <vt:lpstr>Limit pricing under incomplete information</vt:lpstr>
      <vt:lpstr>Limit pricing under incomplete information</vt:lpstr>
      <vt:lpstr>Limit pricing under incomplete information</vt:lpstr>
      <vt:lpstr>Limit pricing under incomplete information</vt:lpstr>
      <vt:lpstr>Definition: Bayesian Nash equilibrium</vt:lpstr>
      <vt:lpstr>Limit pricing under incomplete information</vt:lpstr>
      <vt:lpstr>Topic outline</vt:lpstr>
      <vt:lpstr>Leveraging market power in market for complementary product</vt:lpstr>
      <vt:lpstr>Leveraging market power in market for complementary product</vt:lpstr>
      <vt:lpstr>Leveraging market power in market for complementary product</vt:lpstr>
      <vt:lpstr>Leveraging market power in market for complementary product</vt:lpstr>
      <vt:lpstr>Leveraging market power in market for complementary product</vt:lpstr>
      <vt:lpstr>Leveraging market power in market for complementary product</vt:lpstr>
      <vt:lpstr>Leveraging market power in market for complementary product</vt:lpstr>
      <vt:lpstr>Topic outline</vt:lpstr>
      <vt:lpstr>Exclusionary contracts</vt:lpstr>
      <vt:lpstr>Exclusionary contracts</vt:lpstr>
      <vt:lpstr>Exclusionary contracts</vt:lpstr>
      <vt:lpstr>Exclusionary contracts: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Bajgar Matej</dc:creator>
  <cp:lastModifiedBy>Bajgar Matej</cp:lastModifiedBy>
  <cp:revision>508</cp:revision>
  <dcterms:created xsi:type="dcterms:W3CDTF">2022-01-12T09:54:31Z</dcterms:created>
  <dcterms:modified xsi:type="dcterms:W3CDTF">2024-03-11T14:39:24Z</dcterms:modified>
</cp:coreProperties>
</file>